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4" r:id="rId2"/>
    <p:sldId id="355" r:id="rId3"/>
    <p:sldId id="328" r:id="rId4"/>
    <p:sldId id="357" r:id="rId5"/>
    <p:sldId id="352" r:id="rId6"/>
    <p:sldId id="256" r:id="rId7"/>
    <p:sldId id="317" r:id="rId8"/>
    <p:sldId id="354" r:id="rId9"/>
    <p:sldId id="380" r:id="rId10"/>
    <p:sldId id="373" r:id="rId11"/>
    <p:sldId id="353" r:id="rId12"/>
    <p:sldId id="381" r:id="rId13"/>
    <p:sldId id="305" r:id="rId14"/>
    <p:sldId id="304" r:id="rId15"/>
    <p:sldId id="306" r:id="rId16"/>
    <p:sldId id="330" r:id="rId17"/>
    <p:sldId id="331" r:id="rId18"/>
    <p:sldId id="332" r:id="rId19"/>
    <p:sldId id="333" r:id="rId20"/>
    <p:sldId id="336" r:id="rId21"/>
    <p:sldId id="337" r:id="rId22"/>
    <p:sldId id="338" r:id="rId23"/>
    <p:sldId id="356" r:id="rId24"/>
    <p:sldId id="361" r:id="rId25"/>
    <p:sldId id="362" r:id="rId26"/>
    <p:sldId id="363" r:id="rId27"/>
    <p:sldId id="360" r:id="rId28"/>
    <p:sldId id="358" r:id="rId29"/>
    <p:sldId id="359" r:id="rId30"/>
    <p:sldId id="367" r:id="rId31"/>
    <p:sldId id="368" r:id="rId32"/>
    <p:sldId id="321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829EB-95E0-444E-9312-B2945D037DAB}" type="doc">
      <dgm:prSet loTypeId="urn:microsoft.com/office/officeart/2005/8/layout/cycle5" loCatId="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D4EF3DCC-1C61-5449-8330-018B417DDF19}">
      <dgm:prSet phldrT="[Text]"/>
      <dgm:spPr/>
      <dgm:t>
        <a:bodyPr/>
        <a:lstStyle/>
        <a:p>
          <a:r>
            <a:rPr lang="pt-BR" dirty="0" smtClean="0"/>
            <a:t>Observar</a:t>
          </a:r>
          <a:endParaRPr lang="pt-BR" dirty="0"/>
        </a:p>
      </dgm:t>
    </dgm:pt>
    <dgm:pt modelId="{9472654A-9662-0043-9C2F-5966611E51F4}" type="parTrans" cxnId="{EAD48629-A2C9-D344-A41D-0DF72CA2681D}">
      <dgm:prSet/>
      <dgm:spPr/>
      <dgm:t>
        <a:bodyPr/>
        <a:lstStyle/>
        <a:p>
          <a:endParaRPr lang="pt-BR"/>
        </a:p>
      </dgm:t>
    </dgm:pt>
    <dgm:pt modelId="{E6C6B7C3-15E5-5143-9271-A1F707802017}" type="sibTrans" cxnId="{EAD48629-A2C9-D344-A41D-0DF72CA2681D}">
      <dgm:prSet/>
      <dgm:spPr/>
      <dgm:t>
        <a:bodyPr/>
        <a:lstStyle/>
        <a:p>
          <a:endParaRPr lang="pt-BR"/>
        </a:p>
      </dgm:t>
    </dgm:pt>
    <dgm:pt modelId="{9E1214F3-2E04-9544-A585-C4FF1C36F1F2}">
      <dgm:prSet phldrT="[Text]" custT="1"/>
      <dgm:spPr/>
      <dgm:t>
        <a:bodyPr/>
        <a:lstStyle/>
        <a:p>
          <a:r>
            <a:rPr lang="pt-BR" sz="2000" dirty="0" smtClean="0"/>
            <a:t>Perguntar</a:t>
          </a:r>
          <a:endParaRPr lang="pt-BR" sz="2000" dirty="0"/>
        </a:p>
      </dgm:t>
    </dgm:pt>
    <dgm:pt modelId="{0AAABD8A-341B-204E-82D3-6C5F2D9B62E7}" type="parTrans" cxnId="{95211AC9-4ADE-0F45-A628-AFE24AEE7F78}">
      <dgm:prSet/>
      <dgm:spPr/>
      <dgm:t>
        <a:bodyPr/>
        <a:lstStyle/>
        <a:p>
          <a:endParaRPr lang="pt-BR"/>
        </a:p>
      </dgm:t>
    </dgm:pt>
    <dgm:pt modelId="{0DC933C8-9A4F-1647-A4B7-D7FC6A240E2F}" type="sibTrans" cxnId="{95211AC9-4ADE-0F45-A628-AFE24AEE7F78}">
      <dgm:prSet/>
      <dgm:spPr/>
      <dgm:t>
        <a:bodyPr/>
        <a:lstStyle/>
        <a:p>
          <a:endParaRPr lang="pt-BR"/>
        </a:p>
      </dgm:t>
    </dgm:pt>
    <dgm:pt modelId="{74C8537A-6B52-E042-B5E8-F49172D44A5F}">
      <dgm:prSet phldrT="[Text]" custT="1"/>
      <dgm:spPr/>
      <dgm:t>
        <a:bodyPr/>
        <a:lstStyle/>
        <a:p>
          <a:r>
            <a:rPr lang="pt-BR" sz="2000" dirty="0" smtClean="0"/>
            <a:t>Formular hipótese</a:t>
          </a:r>
          <a:endParaRPr lang="pt-BR" sz="2000" dirty="0"/>
        </a:p>
      </dgm:t>
    </dgm:pt>
    <dgm:pt modelId="{225920F7-92F2-ED4A-B4F7-B0D34D6FC006}" type="parTrans" cxnId="{C6CDEB91-9D5B-1743-B6CD-B928A300D38D}">
      <dgm:prSet/>
      <dgm:spPr/>
      <dgm:t>
        <a:bodyPr/>
        <a:lstStyle/>
        <a:p>
          <a:endParaRPr lang="pt-BR"/>
        </a:p>
      </dgm:t>
    </dgm:pt>
    <dgm:pt modelId="{9F8025F6-8811-E341-A851-42D3A2494A04}" type="sibTrans" cxnId="{C6CDEB91-9D5B-1743-B6CD-B928A300D38D}">
      <dgm:prSet/>
      <dgm:spPr/>
      <dgm:t>
        <a:bodyPr/>
        <a:lstStyle/>
        <a:p>
          <a:endParaRPr lang="pt-BR"/>
        </a:p>
      </dgm:t>
    </dgm:pt>
    <dgm:pt modelId="{D784C1EB-B084-FB46-9F6A-59CA6D18F9F1}">
      <dgm:prSet phldrT="[Text]" custT="1"/>
      <dgm:spPr/>
      <dgm:t>
        <a:bodyPr/>
        <a:lstStyle/>
        <a:p>
          <a:r>
            <a:rPr lang="pt-BR" sz="2000" dirty="0" smtClean="0"/>
            <a:t>Testar a hipótese</a:t>
          </a:r>
          <a:endParaRPr lang="pt-BR" sz="2000" dirty="0"/>
        </a:p>
      </dgm:t>
    </dgm:pt>
    <dgm:pt modelId="{B1E5D3E7-CF9F-E046-9ECC-48E36C549032}" type="parTrans" cxnId="{CDEFC502-6372-ED4C-A0F2-EFD9715623EF}">
      <dgm:prSet/>
      <dgm:spPr/>
      <dgm:t>
        <a:bodyPr/>
        <a:lstStyle/>
        <a:p>
          <a:endParaRPr lang="pt-BR"/>
        </a:p>
      </dgm:t>
    </dgm:pt>
    <dgm:pt modelId="{2B1D3FEA-7865-2C4B-B9E8-DDE658204239}" type="sibTrans" cxnId="{CDEFC502-6372-ED4C-A0F2-EFD9715623EF}">
      <dgm:prSet/>
      <dgm:spPr/>
      <dgm:t>
        <a:bodyPr/>
        <a:lstStyle/>
        <a:p>
          <a:endParaRPr lang="pt-BR"/>
        </a:p>
      </dgm:t>
    </dgm:pt>
    <dgm:pt modelId="{29AB946B-2C02-1242-8073-DAA090458126}">
      <dgm:prSet phldrT="[Text]" custT="1"/>
      <dgm:spPr/>
      <dgm:t>
        <a:bodyPr/>
        <a:lstStyle/>
        <a:p>
          <a:r>
            <a:rPr lang="pt-BR" sz="2000" dirty="0" smtClean="0"/>
            <a:t>Obter resultados</a:t>
          </a:r>
          <a:endParaRPr lang="pt-BR" sz="2000" dirty="0"/>
        </a:p>
      </dgm:t>
    </dgm:pt>
    <dgm:pt modelId="{B733D933-9D69-6049-8BC0-4CFC0B03CADA}" type="parTrans" cxnId="{12AD3E12-CA30-BA45-B5F0-4C3B9E11E49B}">
      <dgm:prSet/>
      <dgm:spPr/>
      <dgm:t>
        <a:bodyPr/>
        <a:lstStyle/>
        <a:p>
          <a:endParaRPr lang="pt-BR"/>
        </a:p>
      </dgm:t>
    </dgm:pt>
    <dgm:pt modelId="{DD886F72-3116-C942-9367-02396AB0A9A0}" type="sibTrans" cxnId="{12AD3E12-CA30-BA45-B5F0-4C3B9E11E49B}">
      <dgm:prSet/>
      <dgm:spPr/>
      <dgm:t>
        <a:bodyPr/>
        <a:lstStyle/>
        <a:p>
          <a:endParaRPr lang="pt-BR"/>
        </a:p>
      </dgm:t>
    </dgm:pt>
    <dgm:pt modelId="{323407C2-5664-F34E-AB7C-ED15CBA6381B}">
      <dgm:prSet phldrT="[Text]"/>
      <dgm:spPr/>
      <dgm:t>
        <a:bodyPr/>
        <a:lstStyle/>
        <a:p>
          <a:r>
            <a:rPr lang="pt-BR" dirty="0" smtClean="0"/>
            <a:t>Literatura</a:t>
          </a:r>
          <a:endParaRPr lang="pt-BR" dirty="0"/>
        </a:p>
      </dgm:t>
    </dgm:pt>
    <dgm:pt modelId="{C18FE8C4-B4EE-3841-8C02-48CE666B5501}" type="parTrans" cxnId="{A4FA4478-8953-7246-82DC-3203794BE448}">
      <dgm:prSet/>
      <dgm:spPr/>
      <dgm:t>
        <a:bodyPr/>
        <a:lstStyle/>
        <a:p>
          <a:endParaRPr lang="pt-BR"/>
        </a:p>
      </dgm:t>
    </dgm:pt>
    <dgm:pt modelId="{12962B80-0C0D-6F4D-9F87-D56B3CAF003E}" type="sibTrans" cxnId="{A4FA4478-8953-7246-82DC-3203794BE448}">
      <dgm:prSet/>
      <dgm:spPr/>
      <dgm:t>
        <a:bodyPr/>
        <a:lstStyle/>
        <a:p>
          <a:endParaRPr lang="pt-BR"/>
        </a:p>
      </dgm:t>
    </dgm:pt>
    <dgm:pt modelId="{31877F3B-F71C-6747-884B-2513929A74FF}">
      <dgm:prSet phldrT="[Text]"/>
      <dgm:spPr/>
      <dgm:t>
        <a:bodyPr/>
        <a:lstStyle/>
        <a:p>
          <a:r>
            <a:rPr lang="pt-BR" dirty="0" smtClean="0"/>
            <a:t>ambiente</a:t>
          </a:r>
          <a:endParaRPr lang="pt-BR" dirty="0"/>
        </a:p>
      </dgm:t>
    </dgm:pt>
    <dgm:pt modelId="{4C27D5BB-3663-EE42-8BA0-61AE8B844A16}" type="parTrans" cxnId="{0DB14461-E741-2742-A441-02AEFCC043A9}">
      <dgm:prSet/>
      <dgm:spPr/>
      <dgm:t>
        <a:bodyPr/>
        <a:lstStyle/>
        <a:p>
          <a:endParaRPr lang="pt-BR"/>
        </a:p>
      </dgm:t>
    </dgm:pt>
    <dgm:pt modelId="{79F292C7-23F0-FC4B-B26F-4A380DAC7525}" type="sibTrans" cxnId="{0DB14461-E741-2742-A441-02AEFCC043A9}">
      <dgm:prSet/>
      <dgm:spPr/>
      <dgm:t>
        <a:bodyPr/>
        <a:lstStyle/>
        <a:p>
          <a:endParaRPr lang="pt-BR"/>
        </a:p>
      </dgm:t>
    </dgm:pt>
    <dgm:pt modelId="{C642FB01-72CA-674C-8B8B-4494B47FD769}">
      <dgm:prSet phldrT="[Text]" custT="1"/>
      <dgm:spPr/>
      <dgm:t>
        <a:bodyPr/>
        <a:lstStyle/>
        <a:p>
          <a:r>
            <a:rPr lang="pt-BR" sz="2000" dirty="0" smtClean="0"/>
            <a:t>Concluir</a:t>
          </a:r>
          <a:endParaRPr lang="pt-BR" sz="2000" dirty="0"/>
        </a:p>
      </dgm:t>
    </dgm:pt>
    <dgm:pt modelId="{CCD6007F-3E95-D246-9653-74D9560D9A67}" type="parTrans" cxnId="{F72CE752-4508-5747-8C4A-E7FA5978D1B5}">
      <dgm:prSet/>
      <dgm:spPr/>
      <dgm:t>
        <a:bodyPr/>
        <a:lstStyle/>
        <a:p>
          <a:endParaRPr lang="pt-BR"/>
        </a:p>
      </dgm:t>
    </dgm:pt>
    <dgm:pt modelId="{F6A04CFA-6708-1640-9D91-62929005BF5D}" type="sibTrans" cxnId="{F72CE752-4508-5747-8C4A-E7FA5978D1B5}">
      <dgm:prSet/>
      <dgm:spPr/>
      <dgm:t>
        <a:bodyPr/>
        <a:lstStyle/>
        <a:p>
          <a:endParaRPr lang="pt-BR"/>
        </a:p>
      </dgm:t>
    </dgm:pt>
    <dgm:pt modelId="{9B872108-FD42-7C4F-B7B7-8F7A0F01D6C3}">
      <dgm:prSet phldrT="[Text]" custT="1"/>
      <dgm:spPr/>
      <dgm:t>
        <a:bodyPr/>
        <a:lstStyle/>
        <a:p>
          <a:r>
            <a:rPr lang="pt-BR" sz="2000" dirty="0" smtClean="0"/>
            <a:t>Resultados</a:t>
          </a:r>
          <a:endParaRPr lang="pt-BR" sz="2000" dirty="0"/>
        </a:p>
      </dgm:t>
    </dgm:pt>
    <dgm:pt modelId="{ABAACD0A-C158-1840-86E7-9845112A66FE}" type="parTrans" cxnId="{839709F8-9009-3045-9846-334DA44795B4}">
      <dgm:prSet/>
      <dgm:spPr/>
      <dgm:t>
        <a:bodyPr/>
        <a:lstStyle/>
        <a:p>
          <a:endParaRPr lang="pt-BR"/>
        </a:p>
      </dgm:t>
    </dgm:pt>
    <dgm:pt modelId="{E48BF38B-F057-3342-A92F-17A2B0A1231D}" type="sibTrans" cxnId="{839709F8-9009-3045-9846-334DA44795B4}">
      <dgm:prSet/>
      <dgm:spPr/>
      <dgm:t>
        <a:bodyPr/>
        <a:lstStyle/>
        <a:p>
          <a:endParaRPr lang="pt-BR"/>
        </a:p>
      </dgm:t>
    </dgm:pt>
    <dgm:pt modelId="{BBDBB53B-0057-7149-B650-6A81C25389FB}">
      <dgm:prSet phldrT="[Text]" custT="1"/>
      <dgm:spPr/>
      <dgm:t>
        <a:bodyPr/>
        <a:lstStyle/>
        <a:p>
          <a:r>
            <a:rPr lang="pt-BR" sz="2000" dirty="0" smtClean="0"/>
            <a:t>Literatura</a:t>
          </a:r>
          <a:endParaRPr lang="pt-BR" sz="2000" dirty="0"/>
        </a:p>
      </dgm:t>
    </dgm:pt>
    <dgm:pt modelId="{F09D30CA-B168-2749-8532-2C3FE7601B33}" type="parTrans" cxnId="{16422437-B988-6741-9147-B0137BEAD7C3}">
      <dgm:prSet/>
      <dgm:spPr/>
      <dgm:t>
        <a:bodyPr/>
        <a:lstStyle/>
        <a:p>
          <a:endParaRPr lang="pt-BR"/>
        </a:p>
      </dgm:t>
    </dgm:pt>
    <dgm:pt modelId="{3FF3C735-23AC-614A-898C-8EE2CCFE6219}" type="sibTrans" cxnId="{16422437-B988-6741-9147-B0137BEAD7C3}">
      <dgm:prSet/>
      <dgm:spPr/>
      <dgm:t>
        <a:bodyPr/>
        <a:lstStyle/>
        <a:p>
          <a:endParaRPr lang="pt-BR"/>
        </a:p>
      </dgm:t>
    </dgm:pt>
    <dgm:pt modelId="{7BDD2948-57DB-BE4F-9022-C8BCCFC65E06}">
      <dgm:prSet phldrT="[Text]" custT="1"/>
      <dgm:spPr/>
      <dgm:t>
        <a:bodyPr/>
        <a:lstStyle/>
        <a:p>
          <a:r>
            <a:rPr lang="pt-BR" sz="2400" dirty="0" smtClean="0"/>
            <a:t>Publicar</a:t>
          </a:r>
          <a:endParaRPr lang="pt-BR" sz="2400" dirty="0"/>
        </a:p>
      </dgm:t>
    </dgm:pt>
    <dgm:pt modelId="{5FBCB919-DC2E-B74F-8DF7-FFD24DC2A5FE}" type="parTrans" cxnId="{F01F3661-3DB6-EA47-9E6A-E48BEC456BDD}">
      <dgm:prSet/>
      <dgm:spPr/>
      <dgm:t>
        <a:bodyPr/>
        <a:lstStyle/>
        <a:p>
          <a:endParaRPr lang="pt-BR"/>
        </a:p>
      </dgm:t>
    </dgm:pt>
    <dgm:pt modelId="{4034B774-0B67-EE46-80AC-635640408F94}" type="sibTrans" cxnId="{F01F3661-3DB6-EA47-9E6A-E48BEC456BDD}">
      <dgm:prSet/>
      <dgm:spPr/>
      <dgm:t>
        <a:bodyPr/>
        <a:lstStyle/>
        <a:p>
          <a:endParaRPr lang="pt-BR"/>
        </a:p>
      </dgm:t>
    </dgm:pt>
    <dgm:pt modelId="{436E2862-FCC9-914B-8871-086D4138AD44}" type="pres">
      <dgm:prSet presAssocID="{43A829EB-95E0-444E-9312-B2945D037D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A2C0DEB-108E-0E49-B46E-CE76E90E298C}" type="pres">
      <dgm:prSet presAssocID="{D4EF3DCC-1C61-5449-8330-018B417DDF19}" presName="node" presStyleLbl="node1" presStyleIdx="0" presStyleCnt="7" custScaleX="121425" custScaleY="1505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432995-7F35-EA49-9FDF-331DAA7EF9FE}" type="pres">
      <dgm:prSet presAssocID="{D4EF3DCC-1C61-5449-8330-018B417DDF19}" presName="spNode" presStyleCnt="0"/>
      <dgm:spPr/>
    </dgm:pt>
    <dgm:pt modelId="{68AC29F5-CB1E-1845-9501-777C2F47A67F}" type="pres">
      <dgm:prSet presAssocID="{E6C6B7C3-15E5-5143-9271-A1F707802017}" presName="sibTrans" presStyleLbl="sibTrans1D1" presStyleIdx="0" presStyleCnt="7"/>
      <dgm:spPr/>
      <dgm:t>
        <a:bodyPr/>
        <a:lstStyle/>
        <a:p>
          <a:endParaRPr lang="pt-BR"/>
        </a:p>
      </dgm:t>
    </dgm:pt>
    <dgm:pt modelId="{3D74C5E5-AEBB-EF4C-813A-718111FBA2EC}" type="pres">
      <dgm:prSet presAssocID="{9E1214F3-2E04-9544-A585-C4FF1C36F1F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B58052-46A8-9F46-B112-C138CCFC87C0}" type="pres">
      <dgm:prSet presAssocID="{9E1214F3-2E04-9544-A585-C4FF1C36F1F2}" presName="spNode" presStyleCnt="0"/>
      <dgm:spPr/>
    </dgm:pt>
    <dgm:pt modelId="{0A3735C0-731B-DB4C-86A3-C7F8D3B138C0}" type="pres">
      <dgm:prSet presAssocID="{0DC933C8-9A4F-1647-A4B7-D7FC6A240E2F}" presName="sibTrans" presStyleLbl="sibTrans1D1" presStyleIdx="1" presStyleCnt="7"/>
      <dgm:spPr/>
      <dgm:t>
        <a:bodyPr/>
        <a:lstStyle/>
        <a:p>
          <a:endParaRPr lang="pt-BR"/>
        </a:p>
      </dgm:t>
    </dgm:pt>
    <dgm:pt modelId="{80907A1E-988C-8448-8C48-1DD7EB7D8042}" type="pres">
      <dgm:prSet presAssocID="{74C8537A-6B52-E042-B5E8-F49172D44A5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76EE27-19D6-E54D-852D-06203C081F80}" type="pres">
      <dgm:prSet presAssocID="{74C8537A-6B52-E042-B5E8-F49172D44A5F}" presName="spNode" presStyleCnt="0"/>
      <dgm:spPr/>
    </dgm:pt>
    <dgm:pt modelId="{7DAA2DCE-BBCC-8E47-A432-2406ACC5208D}" type="pres">
      <dgm:prSet presAssocID="{9F8025F6-8811-E341-A851-42D3A2494A04}" presName="sibTrans" presStyleLbl="sibTrans1D1" presStyleIdx="2" presStyleCnt="7"/>
      <dgm:spPr/>
      <dgm:t>
        <a:bodyPr/>
        <a:lstStyle/>
        <a:p>
          <a:endParaRPr lang="pt-BR"/>
        </a:p>
      </dgm:t>
    </dgm:pt>
    <dgm:pt modelId="{22001023-5C14-6949-A85D-835DF201EF44}" type="pres">
      <dgm:prSet presAssocID="{D784C1EB-B084-FB46-9F6A-59CA6D18F9F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E35833-196A-B647-9D54-FD2C869F66E6}" type="pres">
      <dgm:prSet presAssocID="{D784C1EB-B084-FB46-9F6A-59CA6D18F9F1}" presName="spNode" presStyleCnt="0"/>
      <dgm:spPr/>
    </dgm:pt>
    <dgm:pt modelId="{AB82B3D8-A442-E344-A75B-A3ECA66BED17}" type="pres">
      <dgm:prSet presAssocID="{2B1D3FEA-7865-2C4B-B9E8-DDE658204239}" presName="sibTrans" presStyleLbl="sibTrans1D1" presStyleIdx="3" presStyleCnt="7"/>
      <dgm:spPr/>
      <dgm:t>
        <a:bodyPr/>
        <a:lstStyle/>
        <a:p>
          <a:endParaRPr lang="pt-BR"/>
        </a:p>
      </dgm:t>
    </dgm:pt>
    <dgm:pt modelId="{F57708A9-FF7C-574A-82B7-44F4B9780918}" type="pres">
      <dgm:prSet presAssocID="{29AB946B-2C02-1242-8073-DAA09045812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2D13E7-A216-3249-9FF7-56DFF6E8494E}" type="pres">
      <dgm:prSet presAssocID="{29AB946B-2C02-1242-8073-DAA090458126}" presName="spNode" presStyleCnt="0"/>
      <dgm:spPr/>
    </dgm:pt>
    <dgm:pt modelId="{36B78B89-0AE3-8E47-9350-38CA15A7357D}" type="pres">
      <dgm:prSet presAssocID="{DD886F72-3116-C942-9367-02396AB0A9A0}" presName="sibTrans" presStyleLbl="sibTrans1D1" presStyleIdx="4" presStyleCnt="7"/>
      <dgm:spPr/>
      <dgm:t>
        <a:bodyPr/>
        <a:lstStyle/>
        <a:p>
          <a:endParaRPr lang="pt-BR"/>
        </a:p>
      </dgm:t>
    </dgm:pt>
    <dgm:pt modelId="{834C8BDB-FA2C-7B4C-8E04-D4EA74CA579D}" type="pres">
      <dgm:prSet presAssocID="{C642FB01-72CA-674C-8B8B-4494B47FD769}" presName="node" presStyleLbl="node1" presStyleIdx="5" presStyleCnt="7" custScaleX="128625" custScaleY="1637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7980F5-F812-9340-A9CE-667D2989DE7C}" type="pres">
      <dgm:prSet presAssocID="{C642FB01-72CA-674C-8B8B-4494B47FD769}" presName="spNode" presStyleCnt="0"/>
      <dgm:spPr/>
    </dgm:pt>
    <dgm:pt modelId="{9C1F62C8-8F8D-CC48-AB03-966A78DB1F94}" type="pres">
      <dgm:prSet presAssocID="{F6A04CFA-6708-1640-9D91-62929005BF5D}" presName="sibTrans" presStyleLbl="sibTrans1D1" presStyleIdx="5" presStyleCnt="7"/>
      <dgm:spPr/>
      <dgm:t>
        <a:bodyPr/>
        <a:lstStyle/>
        <a:p>
          <a:endParaRPr lang="pt-BR"/>
        </a:p>
      </dgm:t>
    </dgm:pt>
    <dgm:pt modelId="{CF89BCB3-6270-2E4D-9A0F-A4034218AD76}" type="pres">
      <dgm:prSet presAssocID="{7BDD2948-57DB-BE4F-9022-C8BCCFC65E0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91F33-68E0-B94C-8713-D6DDEB798C78}" type="pres">
      <dgm:prSet presAssocID="{7BDD2948-57DB-BE4F-9022-C8BCCFC65E06}" presName="spNode" presStyleCnt="0"/>
      <dgm:spPr/>
    </dgm:pt>
    <dgm:pt modelId="{0885630E-D283-2644-9B3F-2A1951A5832E}" type="pres">
      <dgm:prSet presAssocID="{4034B774-0B67-EE46-80AC-635640408F94}" presName="sibTrans" presStyleLbl="sibTrans1D1" presStyleIdx="6" presStyleCnt="7"/>
      <dgm:spPr/>
      <dgm:t>
        <a:bodyPr/>
        <a:lstStyle/>
        <a:p>
          <a:endParaRPr lang="pt-BR"/>
        </a:p>
      </dgm:t>
    </dgm:pt>
  </dgm:ptLst>
  <dgm:cxnLst>
    <dgm:cxn modelId="{17BABD40-47BC-436B-AAD6-CEF77B67236D}" type="presOf" srcId="{2B1D3FEA-7865-2C4B-B9E8-DDE658204239}" destId="{AB82B3D8-A442-E344-A75B-A3ECA66BED17}" srcOrd="0" destOrd="0" presId="urn:microsoft.com/office/officeart/2005/8/layout/cycle5"/>
    <dgm:cxn modelId="{D2F86CB8-57BE-4DCE-A520-70377A08A548}" type="presOf" srcId="{9F8025F6-8811-E341-A851-42D3A2494A04}" destId="{7DAA2DCE-BBCC-8E47-A432-2406ACC5208D}" srcOrd="0" destOrd="0" presId="urn:microsoft.com/office/officeart/2005/8/layout/cycle5"/>
    <dgm:cxn modelId="{FCCFC978-DFB9-46CB-BBF4-57189E852D4F}" type="presOf" srcId="{74C8537A-6B52-E042-B5E8-F49172D44A5F}" destId="{80907A1E-988C-8448-8C48-1DD7EB7D8042}" srcOrd="0" destOrd="0" presId="urn:microsoft.com/office/officeart/2005/8/layout/cycle5"/>
    <dgm:cxn modelId="{80233048-9456-41C9-9042-696AB26BD00D}" type="presOf" srcId="{31877F3B-F71C-6747-884B-2513929A74FF}" destId="{0A2C0DEB-108E-0E49-B46E-CE76E90E298C}" srcOrd="0" destOrd="2" presId="urn:microsoft.com/office/officeart/2005/8/layout/cycle5"/>
    <dgm:cxn modelId="{78394619-C287-4E59-B111-D28B529577F7}" type="presOf" srcId="{D4EF3DCC-1C61-5449-8330-018B417DDF19}" destId="{0A2C0DEB-108E-0E49-B46E-CE76E90E298C}" srcOrd="0" destOrd="0" presId="urn:microsoft.com/office/officeart/2005/8/layout/cycle5"/>
    <dgm:cxn modelId="{29D12CE5-90D6-45F9-8B38-0E3A0CDB39AC}" type="presOf" srcId="{43A829EB-95E0-444E-9312-B2945D037DAB}" destId="{436E2862-FCC9-914B-8871-086D4138AD44}" srcOrd="0" destOrd="0" presId="urn:microsoft.com/office/officeart/2005/8/layout/cycle5"/>
    <dgm:cxn modelId="{9BD272C0-DB62-43AF-8280-FFFB3F206DA4}" type="presOf" srcId="{F6A04CFA-6708-1640-9D91-62929005BF5D}" destId="{9C1F62C8-8F8D-CC48-AB03-966A78DB1F94}" srcOrd="0" destOrd="0" presId="urn:microsoft.com/office/officeart/2005/8/layout/cycle5"/>
    <dgm:cxn modelId="{276A71FC-4510-4F96-A364-3C0E13C13CEC}" type="presOf" srcId="{D784C1EB-B084-FB46-9F6A-59CA6D18F9F1}" destId="{22001023-5C14-6949-A85D-835DF201EF44}" srcOrd="0" destOrd="0" presId="urn:microsoft.com/office/officeart/2005/8/layout/cycle5"/>
    <dgm:cxn modelId="{EFAF3837-2243-4CF8-A313-040E6F07607C}" type="presOf" srcId="{C642FB01-72CA-674C-8B8B-4494B47FD769}" destId="{834C8BDB-FA2C-7B4C-8E04-D4EA74CA579D}" srcOrd="0" destOrd="0" presId="urn:microsoft.com/office/officeart/2005/8/layout/cycle5"/>
    <dgm:cxn modelId="{839709F8-9009-3045-9846-334DA44795B4}" srcId="{C642FB01-72CA-674C-8B8B-4494B47FD769}" destId="{9B872108-FD42-7C4F-B7B7-8F7A0F01D6C3}" srcOrd="0" destOrd="0" parTransId="{ABAACD0A-C158-1840-86E7-9845112A66FE}" sibTransId="{E48BF38B-F057-3342-A92F-17A2B0A1231D}"/>
    <dgm:cxn modelId="{16422437-B988-6741-9147-B0137BEAD7C3}" srcId="{C642FB01-72CA-674C-8B8B-4494B47FD769}" destId="{BBDBB53B-0057-7149-B650-6A81C25389FB}" srcOrd="1" destOrd="0" parTransId="{F09D30CA-B168-2749-8532-2C3FE7601B33}" sibTransId="{3FF3C735-23AC-614A-898C-8EE2CCFE6219}"/>
    <dgm:cxn modelId="{0CF8797F-5024-41DD-A912-8A9ED9D971EF}" type="presOf" srcId="{4034B774-0B67-EE46-80AC-635640408F94}" destId="{0885630E-D283-2644-9B3F-2A1951A5832E}" srcOrd="0" destOrd="0" presId="urn:microsoft.com/office/officeart/2005/8/layout/cycle5"/>
    <dgm:cxn modelId="{08349B37-5CC8-4DC1-9C08-B4E4FAD8DAF0}" type="presOf" srcId="{BBDBB53B-0057-7149-B650-6A81C25389FB}" destId="{834C8BDB-FA2C-7B4C-8E04-D4EA74CA579D}" srcOrd="0" destOrd="2" presId="urn:microsoft.com/office/officeart/2005/8/layout/cycle5"/>
    <dgm:cxn modelId="{A4FA4478-8953-7246-82DC-3203794BE448}" srcId="{D4EF3DCC-1C61-5449-8330-018B417DDF19}" destId="{323407C2-5664-F34E-AB7C-ED15CBA6381B}" srcOrd="0" destOrd="0" parTransId="{C18FE8C4-B4EE-3841-8C02-48CE666B5501}" sibTransId="{12962B80-0C0D-6F4D-9F87-D56B3CAF003E}"/>
    <dgm:cxn modelId="{FF0C7199-8812-4CE0-BE68-E75997B188FE}" type="presOf" srcId="{323407C2-5664-F34E-AB7C-ED15CBA6381B}" destId="{0A2C0DEB-108E-0E49-B46E-CE76E90E298C}" srcOrd="0" destOrd="1" presId="urn:microsoft.com/office/officeart/2005/8/layout/cycle5"/>
    <dgm:cxn modelId="{F01F3661-3DB6-EA47-9E6A-E48BEC456BDD}" srcId="{43A829EB-95E0-444E-9312-B2945D037DAB}" destId="{7BDD2948-57DB-BE4F-9022-C8BCCFC65E06}" srcOrd="6" destOrd="0" parTransId="{5FBCB919-DC2E-B74F-8DF7-FFD24DC2A5FE}" sibTransId="{4034B774-0B67-EE46-80AC-635640408F94}"/>
    <dgm:cxn modelId="{0D2335A8-094A-457E-AFCB-0356CD7A647C}" type="presOf" srcId="{9B872108-FD42-7C4F-B7B7-8F7A0F01D6C3}" destId="{834C8BDB-FA2C-7B4C-8E04-D4EA74CA579D}" srcOrd="0" destOrd="1" presId="urn:microsoft.com/office/officeart/2005/8/layout/cycle5"/>
    <dgm:cxn modelId="{0DB14461-E741-2742-A441-02AEFCC043A9}" srcId="{D4EF3DCC-1C61-5449-8330-018B417DDF19}" destId="{31877F3B-F71C-6747-884B-2513929A74FF}" srcOrd="1" destOrd="0" parTransId="{4C27D5BB-3663-EE42-8BA0-61AE8B844A16}" sibTransId="{79F292C7-23F0-FC4B-B26F-4A380DAC7525}"/>
    <dgm:cxn modelId="{F72CE752-4508-5747-8C4A-E7FA5978D1B5}" srcId="{43A829EB-95E0-444E-9312-B2945D037DAB}" destId="{C642FB01-72CA-674C-8B8B-4494B47FD769}" srcOrd="5" destOrd="0" parTransId="{CCD6007F-3E95-D246-9653-74D9560D9A67}" sibTransId="{F6A04CFA-6708-1640-9D91-62929005BF5D}"/>
    <dgm:cxn modelId="{95211AC9-4ADE-0F45-A628-AFE24AEE7F78}" srcId="{43A829EB-95E0-444E-9312-B2945D037DAB}" destId="{9E1214F3-2E04-9544-A585-C4FF1C36F1F2}" srcOrd="1" destOrd="0" parTransId="{0AAABD8A-341B-204E-82D3-6C5F2D9B62E7}" sibTransId="{0DC933C8-9A4F-1647-A4B7-D7FC6A240E2F}"/>
    <dgm:cxn modelId="{CD6534F7-2037-4051-9526-7CC92BD5E9E8}" type="presOf" srcId="{29AB946B-2C02-1242-8073-DAA090458126}" destId="{F57708A9-FF7C-574A-82B7-44F4B9780918}" srcOrd="0" destOrd="0" presId="urn:microsoft.com/office/officeart/2005/8/layout/cycle5"/>
    <dgm:cxn modelId="{6325EB8C-4E64-4EA5-825D-AA8AE6F4D1E0}" type="presOf" srcId="{9E1214F3-2E04-9544-A585-C4FF1C36F1F2}" destId="{3D74C5E5-AEBB-EF4C-813A-718111FBA2EC}" srcOrd="0" destOrd="0" presId="urn:microsoft.com/office/officeart/2005/8/layout/cycle5"/>
    <dgm:cxn modelId="{C6CDEB91-9D5B-1743-B6CD-B928A300D38D}" srcId="{43A829EB-95E0-444E-9312-B2945D037DAB}" destId="{74C8537A-6B52-E042-B5E8-F49172D44A5F}" srcOrd="2" destOrd="0" parTransId="{225920F7-92F2-ED4A-B4F7-B0D34D6FC006}" sibTransId="{9F8025F6-8811-E341-A851-42D3A2494A04}"/>
    <dgm:cxn modelId="{12AD3E12-CA30-BA45-B5F0-4C3B9E11E49B}" srcId="{43A829EB-95E0-444E-9312-B2945D037DAB}" destId="{29AB946B-2C02-1242-8073-DAA090458126}" srcOrd="4" destOrd="0" parTransId="{B733D933-9D69-6049-8BC0-4CFC0B03CADA}" sibTransId="{DD886F72-3116-C942-9367-02396AB0A9A0}"/>
    <dgm:cxn modelId="{8612318A-3F6F-4985-A849-6E044AACA2F3}" type="presOf" srcId="{DD886F72-3116-C942-9367-02396AB0A9A0}" destId="{36B78B89-0AE3-8E47-9350-38CA15A7357D}" srcOrd="0" destOrd="0" presId="urn:microsoft.com/office/officeart/2005/8/layout/cycle5"/>
    <dgm:cxn modelId="{EAD48629-A2C9-D344-A41D-0DF72CA2681D}" srcId="{43A829EB-95E0-444E-9312-B2945D037DAB}" destId="{D4EF3DCC-1C61-5449-8330-018B417DDF19}" srcOrd="0" destOrd="0" parTransId="{9472654A-9662-0043-9C2F-5966611E51F4}" sibTransId="{E6C6B7C3-15E5-5143-9271-A1F707802017}"/>
    <dgm:cxn modelId="{A8004391-923A-4D87-B6BE-5949B5AF36C7}" type="presOf" srcId="{E6C6B7C3-15E5-5143-9271-A1F707802017}" destId="{68AC29F5-CB1E-1845-9501-777C2F47A67F}" srcOrd="0" destOrd="0" presId="urn:microsoft.com/office/officeart/2005/8/layout/cycle5"/>
    <dgm:cxn modelId="{057E94C8-D52C-4C86-91DD-D4C9A8EAF6A1}" type="presOf" srcId="{0DC933C8-9A4F-1647-A4B7-D7FC6A240E2F}" destId="{0A3735C0-731B-DB4C-86A3-C7F8D3B138C0}" srcOrd="0" destOrd="0" presId="urn:microsoft.com/office/officeart/2005/8/layout/cycle5"/>
    <dgm:cxn modelId="{CDEFC502-6372-ED4C-A0F2-EFD9715623EF}" srcId="{43A829EB-95E0-444E-9312-B2945D037DAB}" destId="{D784C1EB-B084-FB46-9F6A-59CA6D18F9F1}" srcOrd="3" destOrd="0" parTransId="{B1E5D3E7-CF9F-E046-9ECC-48E36C549032}" sibTransId="{2B1D3FEA-7865-2C4B-B9E8-DDE658204239}"/>
    <dgm:cxn modelId="{04E88E84-00B0-400B-8734-EE32BDCD1443}" type="presOf" srcId="{7BDD2948-57DB-BE4F-9022-C8BCCFC65E06}" destId="{CF89BCB3-6270-2E4D-9A0F-A4034218AD76}" srcOrd="0" destOrd="0" presId="urn:microsoft.com/office/officeart/2005/8/layout/cycle5"/>
    <dgm:cxn modelId="{1481DF74-DA6B-47F3-833D-3C10D4A10265}" type="presParOf" srcId="{436E2862-FCC9-914B-8871-086D4138AD44}" destId="{0A2C0DEB-108E-0E49-B46E-CE76E90E298C}" srcOrd="0" destOrd="0" presId="urn:microsoft.com/office/officeart/2005/8/layout/cycle5"/>
    <dgm:cxn modelId="{4B646E59-B750-46FE-A91C-B0487C5724AB}" type="presParOf" srcId="{436E2862-FCC9-914B-8871-086D4138AD44}" destId="{2F432995-7F35-EA49-9FDF-331DAA7EF9FE}" srcOrd="1" destOrd="0" presId="urn:microsoft.com/office/officeart/2005/8/layout/cycle5"/>
    <dgm:cxn modelId="{74B11A76-5F9E-4019-A8C5-41F55860F147}" type="presParOf" srcId="{436E2862-FCC9-914B-8871-086D4138AD44}" destId="{68AC29F5-CB1E-1845-9501-777C2F47A67F}" srcOrd="2" destOrd="0" presId="urn:microsoft.com/office/officeart/2005/8/layout/cycle5"/>
    <dgm:cxn modelId="{2E7CD196-FCAA-47D2-B97D-6E4AE9AC7B51}" type="presParOf" srcId="{436E2862-FCC9-914B-8871-086D4138AD44}" destId="{3D74C5E5-AEBB-EF4C-813A-718111FBA2EC}" srcOrd="3" destOrd="0" presId="urn:microsoft.com/office/officeart/2005/8/layout/cycle5"/>
    <dgm:cxn modelId="{14F7EABE-F410-4B0F-86E9-3EC84A019E5C}" type="presParOf" srcId="{436E2862-FCC9-914B-8871-086D4138AD44}" destId="{50B58052-46A8-9F46-B112-C138CCFC87C0}" srcOrd="4" destOrd="0" presId="urn:microsoft.com/office/officeart/2005/8/layout/cycle5"/>
    <dgm:cxn modelId="{14719E36-7A00-4246-8AF2-0AF579BC78DB}" type="presParOf" srcId="{436E2862-FCC9-914B-8871-086D4138AD44}" destId="{0A3735C0-731B-DB4C-86A3-C7F8D3B138C0}" srcOrd="5" destOrd="0" presId="urn:microsoft.com/office/officeart/2005/8/layout/cycle5"/>
    <dgm:cxn modelId="{F6EDBEC6-86C5-402B-A1E1-B9B73063EA07}" type="presParOf" srcId="{436E2862-FCC9-914B-8871-086D4138AD44}" destId="{80907A1E-988C-8448-8C48-1DD7EB7D8042}" srcOrd="6" destOrd="0" presId="urn:microsoft.com/office/officeart/2005/8/layout/cycle5"/>
    <dgm:cxn modelId="{D23EEB4B-F07C-4006-8835-3F79FABD83D9}" type="presParOf" srcId="{436E2862-FCC9-914B-8871-086D4138AD44}" destId="{D176EE27-19D6-E54D-852D-06203C081F80}" srcOrd="7" destOrd="0" presId="urn:microsoft.com/office/officeart/2005/8/layout/cycle5"/>
    <dgm:cxn modelId="{0861BB67-4152-4CEA-BD5D-E7C1C0234917}" type="presParOf" srcId="{436E2862-FCC9-914B-8871-086D4138AD44}" destId="{7DAA2DCE-BBCC-8E47-A432-2406ACC5208D}" srcOrd="8" destOrd="0" presId="urn:microsoft.com/office/officeart/2005/8/layout/cycle5"/>
    <dgm:cxn modelId="{781D16CF-6AB0-4180-8E13-E552677D0C22}" type="presParOf" srcId="{436E2862-FCC9-914B-8871-086D4138AD44}" destId="{22001023-5C14-6949-A85D-835DF201EF44}" srcOrd="9" destOrd="0" presId="urn:microsoft.com/office/officeart/2005/8/layout/cycle5"/>
    <dgm:cxn modelId="{954F8F98-D5D3-4BA9-82A8-01559D48D2E5}" type="presParOf" srcId="{436E2862-FCC9-914B-8871-086D4138AD44}" destId="{14E35833-196A-B647-9D54-FD2C869F66E6}" srcOrd="10" destOrd="0" presId="urn:microsoft.com/office/officeart/2005/8/layout/cycle5"/>
    <dgm:cxn modelId="{720C5C65-B73C-4266-9113-B5A82A2F88D3}" type="presParOf" srcId="{436E2862-FCC9-914B-8871-086D4138AD44}" destId="{AB82B3D8-A442-E344-A75B-A3ECA66BED17}" srcOrd="11" destOrd="0" presId="urn:microsoft.com/office/officeart/2005/8/layout/cycle5"/>
    <dgm:cxn modelId="{FB98A96A-EEAA-4B57-965F-9876CB260BFA}" type="presParOf" srcId="{436E2862-FCC9-914B-8871-086D4138AD44}" destId="{F57708A9-FF7C-574A-82B7-44F4B9780918}" srcOrd="12" destOrd="0" presId="urn:microsoft.com/office/officeart/2005/8/layout/cycle5"/>
    <dgm:cxn modelId="{A15F79FB-AED6-456D-959A-E0FDCC0DB522}" type="presParOf" srcId="{436E2862-FCC9-914B-8871-086D4138AD44}" destId="{432D13E7-A216-3249-9FF7-56DFF6E8494E}" srcOrd="13" destOrd="0" presId="urn:microsoft.com/office/officeart/2005/8/layout/cycle5"/>
    <dgm:cxn modelId="{F7993FC2-2202-4570-A0D6-05199AC4C437}" type="presParOf" srcId="{436E2862-FCC9-914B-8871-086D4138AD44}" destId="{36B78B89-0AE3-8E47-9350-38CA15A7357D}" srcOrd="14" destOrd="0" presId="urn:microsoft.com/office/officeart/2005/8/layout/cycle5"/>
    <dgm:cxn modelId="{B866DB9D-D6FC-4C13-A809-273AA495CADD}" type="presParOf" srcId="{436E2862-FCC9-914B-8871-086D4138AD44}" destId="{834C8BDB-FA2C-7B4C-8E04-D4EA74CA579D}" srcOrd="15" destOrd="0" presId="urn:microsoft.com/office/officeart/2005/8/layout/cycle5"/>
    <dgm:cxn modelId="{22D80789-EBA8-4B22-ABA8-C2E0AAFBE430}" type="presParOf" srcId="{436E2862-FCC9-914B-8871-086D4138AD44}" destId="{697980F5-F812-9340-A9CE-667D2989DE7C}" srcOrd="16" destOrd="0" presId="urn:microsoft.com/office/officeart/2005/8/layout/cycle5"/>
    <dgm:cxn modelId="{14BFBABB-B976-49EA-8E04-9A9AE24D16AC}" type="presParOf" srcId="{436E2862-FCC9-914B-8871-086D4138AD44}" destId="{9C1F62C8-8F8D-CC48-AB03-966A78DB1F94}" srcOrd="17" destOrd="0" presId="urn:microsoft.com/office/officeart/2005/8/layout/cycle5"/>
    <dgm:cxn modelId="{562BFCB8-1915-40AB-AFE7-A03AB6C09167}" type="presParOf" srcId="{436E2862-FCC9-914B-8871-086D4138AD44}" destId="{CF89BCB3-6270-2E4D-9A0F-A4034218AD76}" srcOrd="18" destOrd="0" presId="urn:microsoft.com/office/officeart/2005/8/layout/cycle5"/>
    <dgm:cxn modelId="{6E0CCC15-6970-400E-A0E0-8C3F466340FA}" type="presParOf" srcId="{436E2862-FCC9-914B-8871-086D4138AD44}" destId="{C4A91F33-68E0-B94C-8713-D6DDEB798C78}" srcOrd="19" destOrd="0" presId="urn:microsoft.com/office/officeart/2005/8/layout/cycle5"/>
    <dgm:cxn modelId="{392530BE-5D6B-4E77-B64D-ABBD25186BDE}" type="presParOf" srcId="{436E2862-FCC9-914B-8871-086D4138AD44}" destId="{0885630E-D283-2644-9B3F-2A1951A5832E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C0DEB-108E-0E49-B46E-CE76E90E298C}">
      <dsp:nvSpPr>
        <dsp:cNvPr id="0" name=""/>
        <dsp:cNvSpPr/>
      </dsp:nvSpPr>
      <dsp:spPr>
        <a:xfrm>
          <a:off x="3430175" y="-108478"/>
          <a:ext cx="1610388" cy="12974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Observar</a:t>
          </a:r>
          <a:endParaRPr lang="pt-BR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Literatura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ambiente</a:t>
          </a:r>
          <a:endParaRPr lang="pt-BR" sz="1800" kern="1200" dirty="0"/>
        </a:p>
      </dsp:txBody>
      <dsp:txXfrm>
        <a:off x="3493511" y="-45142"/>
        <a:ext cx="1483716" cy="1170775"/>
      </dsp:txXfrm>
    </dsp:sp>
    <dsp:sp modelId="{68AC29F5-CB1E-1845-9501-777C2F47A67F}">
      <dsp:nvSpPr>
        <dsp:cNvPr id="0" name=""/>
        <dsp:cNvSpPr/>
      </dsp:nvSpPr>
      <dsp:spPr>
        <a:xfrm>
          <a:off x="1772508" y="540245"/>
          <a:ext cx="4925720" cy="4925720"/>
        </a:xfrm>
        <a:custGeom>
          <a:avLst/>
          <a:gdLst/>
          <a:ahLst/>
          <a:cxnLst/>
          <a:rect l="0" t="0" r="0" b="0"/>
          <a:pathLst>
            <a:path>
              <a:moveTo>
                <a:pt x="3411476" y="190018"/>
              </a:moveTo>
              <a:arcTo wR="2462860" hR="2462860" stAng="17559252" swAng="64723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4C5E5-AEBB-EF4C-813A-718111FBA2EC}">
      <dsp:nvSpPr>
        <dsp:cNvPr id="0" name=""/>
        <dsp:cNvSpPr/>
      </dsp:nvSpPr>
      <dsp:spPr>
        <a:xfrm>
          <a:off x="5497790" y="1036508"/>
          <a:ext cx="1326241" cy="8620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Perguntar</a:t>
          </a:r>
          <a:endParaRPr lang="pt-BR" sz="2000" kern="1200" dirty="0"/>
        </a:p>
      </dsp:txBody>
      <dsp:txXfrm>
        <a:off x="5539872" y="1078590"/>
        <a:ext cx="1242077" cy="777892"/>
      </dsp:txXfrm>
    </dsp:sp>
    <dsp:sp modelId="{0A3735C0-731B-DB4C-86A3-C7F8D3B138C0}">
      <dsp:nvSpPr>
        <dsp:cNvPr id="0" name=""/>
        <dsp:cNvSpPr/>
      </dsp:nvSpPr>
      <dsp:spPr>
        <a:xfrm>
          <a:off x="1772508" y="540245"/>
          <a:ext cx="4925720" cy="4925720"/>
        </a:xfrm>
        <a:custGeom>
          <a:avLst/>
          <a:gdLst/>
          <a:ahLst/>
          <a:cxnLst/>
          <a:rect l="0" t="0" r="0" b="0"/>
          <a:pathLst>
            <a:path>
              <a:moveTo>
                <a:pt x="4764649" y="1586820"/>
              </a:moveTo>
              <a:arcTo wR="2462860" hR="2462860" stAng="20349819" swAng="106498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07A1E-988C-8448-8C48-1DD7EB7D8042}">
      <dsp:nvSpPr>
        <dsp:cNvPr id="0" name=""/>
        <dsp:cNvSpPr/>
      </dsp:nvSpPr>
      <dsp:spPr>
        <a:xfrm>
          <a:off x="5973359" y="3120115"/>
          <a:ext cx="1326241" cy="8620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Formular hipótese</a:t>
          </a:r>
          <a:endParaRPr lang="pt-BR" sz="2000" kern="1200" dirty="0"/>
        </a:p>
      </dsp:txBody>
      <dsp:txXfrm>
        <a:off x="6015441" y="3162197"/>
        <a:ext cx="1242077" cy="777892"/>
      </dsp:txXfrm>
    </dsp:sp>
    <dsp:sp modelId="{7DAA2DCE-BBCC-8E47-A432-2406ACC5208D}">
      <dsp:nvSpPr>
        <dsp:cNvPr id="0" name=""/>
        <dsp:cNvSpPr/>
      </dsp:nvSpPr>
      <dsp:spPr>
        <a:xfrm>
          <a:off x="1772508" y="540245"/>
          <a:ext cx="4925720" cy="4925720"/>
        </a:xfrm>
        <a:custGeom>
          <a:avLst/>
          <a:gdLst/>
          <a:ahLst/>
          <a:cxnLst/>
          <a:rect l="0" t="0" r="0" b="0"/>
          <a:pathLst>
            <a:path>
              <a:moveTo>
                <a:pt x="4637081" y="3619770"/>
              </a:moveTo>
              <a:arcTo wR="2462860" hR="2462860" stAng="1681055" swAng="83624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01023-5C14-6949-A85D-835DF201EF44}">
      <dsp:nvSpPr>
        <dsp:cNvPr id="0" name=""/>
        <dsp:cNvSpPr/>
      </dsp:nvSpPr>
      <dsp:spPr>
        <a:xfrm>
          <a:off x="4640843" y="4791037"/>
          <a:ext cx="1326241" cy="8620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Testar a hipótese</a:t>
          </a:r>
          <a:endParaRPr lang="pt-BR" sz="2000" kern="1200" dirty="0"/>
        </a:p>
      </dsp:txBody>
      <dsp:txXfrm>
        <a:off x="4682925" y="4833119"/>
        <a:ext cx="1242077" cy="777892"/>
      </dsp:txXfrm>
    </dsp:sp>
    <dsp:sp modelId="{AB82B3D8-A442-E344-A75B-A3ECA66BED17}">
      <dsp:nvSpPr>
        <dsp:cNvPr id="0" name=""/>
        <dsp:cNvSpPr/>
      </dsp:nvSpPr>
      <dsp:spPr>
        <a:xfrm>
          <a:off x="1772508" y="540245"/>
          <a:ext cx="4925720" cy="4925720"/>
        </a:xfrm>
        <a:custGeom>
          <a:avLst/>
          <a:gdLst/>
          <a:ahLst/>
          <a:cxnLst/>
          <a:rect l="0" t="0" r="0" b="0"/>
          <a:pathLst>
            <a:path>
              <a:moveTo>
                <a:pt x="2707594" y="4913530"/>
              </a:moveTo>
              <a:arcTo wR="2462860" hR="2462860" stAng="5057826" swAng="68434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708A9-FF7C-574A-82B7-44F4B9780918}">
      <dsp:nvSpPr>
        <dsp:cNvPr id="0" name=""/>
        <dsp:cNvSpPr/>
      </dsp:nvSpPr>
      <dsp:spPr>
        <a:xfrm>
          <a:off x="2503653" y="4791037"/>
          <a:ext cx="1326241" cy="86205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Obter resultados</a:t>
          </a:r>
          <a:endParaRPr lang="pt-BR" sz="2000" kern="1200" dirty="0"/>
        </a:p>
      </dsp:txBody>
      <dsp:txXfrm>
        <a:off x="2545735" y="4833119"/>
        <a:ext cx="1242077" cy="777892"/>
      </dsp:txXfrm>
    </dsp:sp>
    <dsp:sp modelId="{36B78B89-0AE3-8E47-9350-38CA15A7357D}">
      <dsp:nvSpPr>
        <dsp:cNvPr id="0" name=""/>
        <dsp:cNvSpPr/>
      </dsp:nvSpPr>
      <dsp:spPr>
        <a:xfrm>
          <a:off x="1772508" y="540245"/>
          <a:ext cx="4925720" cy="4925720"/>
        </a:xfrm>
        <a:custGeom>
          <a:avLst/>
          <a:gdLst/>
          <a:ahLst/>
          <a:cxnLst/>
          <a:rect l="0" t="0" r="0" b="0"/>
          <a:pathLst>
            <a:path>
              <a:moveTo>
                <a:pt x="672549" y="4154151"/>
              </a:moveTo>
              <a:arcTo wR="2462860" hR="2462860" stAng="8197746" swAng="57506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C8BDB-FA2C-7B4C-8E04-D4EA74CA579D}">
      <dsp:nvSpPr>
        <dsp:cNvPr id="0" name=""/>
        <dsp:cNvSpPr/>
      </dsp:nvSpPr>
      <dsp:spPr>
        <a:xfrm>
          <a:off x="981319" y="2845153"/>
          <a:ext cx="1705877" cy="14119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Concluir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Resultados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Literatura</a:t>
          </a:r>
          <a:endParaRPr lang="pt-BR" sz="2000" kern="1200" dirty="0"/>
        </a:p>
      </dsp:txBody>
      <dsp:txXfrm>
        <a:off x="1050246" y="2914080"/>
        <a:ext cx="1568023" cy="1274125"/>
      </dsp:txXfrm>
    </dsp:sp>
    <dsp:sp modelId="{9C1F62C8-8F8D-CC48-AB03-966A78DB1F94}">
      <dsp:nvSpPr>
        <dsp:cNvPr id="0" name=""/>
        <dsp:cNvSpPr/>
      </dsp:nvSpPr>
      <dsp:spPr>
        <a:xfrm>
          <a:off x="1772508" y="540245"/>
          <a:ext cx="4925720" cy="4925720"/>
        </a:xfrm>
        <a:custGeom>
          <a:avLst/>
          <a:gdLst/>
          <a:ahLst/>
          <a:cxnLst/>
          <a:rect l="0" t="0" r="0" b="0"/>
          <a:pathLst>
            <a:path>
              <a:moveTo>
                <a:pt x="25426" y="2109874"/>
              </a:moveTo>
              <a:arcTo wR="2462860" hR="2462860" stAng="11294412" swAng="83056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9BCB3-6270-2E4D-9A0F-A4034218AD76}">
      <dsp:nvSpPr>
        <dsp:cNvPr id="0" name=""/>
        <dsp:cNvSpPr/>
      </dsp:nvSpPr>
      <dsp:spPr>
        <a:xfrm>
          <a:off x="1646706" y="1036508"/>
          <a:ext cx="1326241" cy="8620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Publicar</a:t>
          </a:r>
          <a:endParaRPr lang="pt-BR" sz="2400" kern="1200" dirty="0"/>
        </a:p>
      </dsp:txBody>
      <dsp:txXfrm>
        <a:off x="1688788" y="1078590"/>
        <a:ext cx="1242077" cy="777892"/>
      </dsp:txXfrm>
    </dsp:sp>
    <dsp:sp modelId="{0885630E-D283-2644-9B3F-2A1951A5832E}">
      <dsp:nvSpPr>
        <dsp:cNvPr id="0" name=""/>
        <dsp:cNvSpPr/>
      </dsp:nvSpPr>
      <dsp:spPr>
        <a:xfrm>
          <a:off x="1772508" y="540245"/>
          <a:ext cx="4925720" cy="4925720"/>
        </a:xfrm>
        <a:custGeom>
          <a:avLst/>
          <a:gdLst/>
          <a:ahLst/>
          <a:cxnLst/>
          <a:rect l="0" t="0" r="0" b="0"/>
          <a:pathLst>
            <a:path>
              <a:moveTo>
                <a:pt x="1105617" y="407727"/>
              </a:moveTo>
              <a:arcTo wR="2462860" hR="2462860" stAng="14193515" swAng="64723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F7C55-3A6B-496B-B0F4-44D0439333C0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8D8D-786C-42FC-BA79-21666668A1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40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----- Meeting Notes (16/05/12 07:57) -----</a:t>
            </a:r>
          </a:p>
          <a:p>
            <a:r>
              <a:rPr lang="pt-BR"/>
              <a:t>Inicio aprox 5 minutos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D3F56-3793-402A-931D-7013994FE3A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91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Times New Roman" panose="02020603050405020304" pitchFamily="18" charset="0"/>
            </a:endParaRPr>
          </a:p>
        </p:txBody>
      </p:sp>
      <p:sp>
        <p:nvSpPr>
          <p:cNvPr id="202756" name="Rectangl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1C44697-10D9-4FBC-A5BC-6849AD727503}" type="slidenum">
              <a:rPr lang="pt-BR" altLang="pt-BR" sz="1200"/>
              <a:pPr eaLnBrk="1" hangingPunct="1"/>
              <a:t>13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72000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Times New Roman" panose="02020603050405020304" pitchFamily="18" charset="0"/>
            </a:endParaRPr>
          </a:p>
        </p:txBody>
      </p:sp>
      <p:sp>
        <p:nvSpPr>
          <p:cNvPr id="201732" name="Rectangl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24E8FAC-34C9-42B8-A077-34C8EE5D48C4}" type="slidenum">
              <a:rPr lang="pt-BR" altLang="pt-BR" sz="1200"/>
              <a:pPr eaLnBrk="1" hangingPunct="1"/>
              <a:t>14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63458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Times New Roman" panose="02020603050405020304" pitchFamily="18" charset="0"/>
            </a:endParaRPr>
          </a:p>
        </p:txBody>
      </p:sp>
      <p:sp>
        <p:nvSpPr>
          <p:cNvPr id="203780" name="Rectangl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E1DBEB-B7E6-442A-AA56-64BE4E1F47CE}" type="slidenum">
              <a:rPr lang="pt-BR" altLang="pt-BR" sz="1200"/>
              <a:pPr eaLnBrk="1" hangingPunct="1"/>
              <a:t>15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03680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22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21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93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AC44A3F-3C9A-4119-BB12-AA5C0E1D7282}" type="datetimeFigureOut">
              <a:rPr lang="pt-BR"/>
              <a:pPr>
                <a:defRPr/>
              </a:pPr>
              <a:t>21/02/2017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BB8D214-5D23-435B-83DF-12D103E073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4105442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A0294B89-1F1F-4546-93C8-B55C8C08CC18}" type="datetimeFigureOut">
              <a:rPr lang="pt-BR"/>
              <a:pPr>
                <a:defRPr/>
              </a:pPr>
              <a:t>21/02/2017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579F8BB-AA0E-44E5-8C67-E4FBBF0707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2802770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03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37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20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05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51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69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4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3A07-98E1-401D-B2D3-96705D19C71F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495A-900C-43A6-B19D-EBA83A164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87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3A07-98E1-401D-B2D3-96705D19C71F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495A-900C-43A6-B19D-EBA83A164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52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7.jp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20.xml"/><Relationship Id="rId7" Type="http://schemas.openxmlformats.org/officeDocument/2006/relationships/diagramData" Target="../diagrams/data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6.jpeg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1.xml"/><Relationship Id="rId4" Type="http://schemas.openxmlformats.org/officeDocument/2006/relationships/tags" Target="../tags/tag21.xml"/><Relationship Id="rId9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cienciaparatodos.com.br/" TargetMode="External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05909" y="1617785"/>
            <a:ext cx="5584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/>
          </a:p>
          <a:p>
            <a:pPr algn="ctr"/>
            <a:r>
              <a:rPr lang="pt-BR" sz="2800" b="1" dirty="0" err="1" smtClean="0"/>
              <a:t>Celicina</a:t>
            </a:r>
            <a:r>
              <a:rPr lang="pt-BR" sz="2800" b="1" dirty="0" smtClean="0"/>
              <a:t> </a:t>
            </a:r>
            <a:r>
              <a:rPr lang="pt-BR" sz="2800" b="1" dirty="0"/>
              <a:t>Borges Azevedo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72197" y="0"/>
            <a:ext cx="1219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/>
          </a:p>
          <a:p>
            <a:pPr algn="ctr"/>
            <a:endParaRPr lang="pt-BR" sz="3600" b="1" dirty="0"/>
          </a:p>
          <a:p>
            <a:pPr algn="ctr"/>
            <a:r>
              <a:rPr lang="pt-BR" sz="3600" b="1" dirty="0" smtClean="0"/>
              <a:t>Metodologia Científica ao Alcance de Todos- MCAT</a:t>
            </a:r>
            <a:endParaRPr lang="pt-BR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4" y="2954216"/>
            <a:ext cx="4593312" cy="2616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5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111349" y="1970648"/>
            <a:ext cx="6989834" cy="4289475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/>
              <a:t>Observar o mundo ao seu redor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/>
              <a:t>Vencer os </a:t>
            </a:r>
            <a:r>
              <a:rPr lang="pt-BR" dirty="0" smtClean="0"/>
              <a:t>bloqueios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Tempestade de ideias ( T.I)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Reformular as perguntas geradas na T.I.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Formular as hipóteses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Preparar projeto de pesquisa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Realizar os experimentos ou levantamentos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Tirar  conclusões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Escrever relatório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Apresentar os trabalhos na feira de ciências</a:t>
            </a:r>
            <a:endParaRPr lang="pt-BR" dirty="0"/>
          </a:p>
          <a:p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Metodologia Científica ao Alcance de Todos- MCAT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68" y="1308295"/>
            <a:ext cx="3085513" cy="2314135"/>
          </a:xfrm>
          <a:prstGeom prst="wedgeEllipseCallou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45" y="3826412"/>
            <a:ext cx="3526301" cy="2644726"/>
          </a:xfrm>
          <a:prstGeom prst="wedgeEllipseCallout">
            <a:avLst/>
          </a:prstGeom>
        </p:spPr>
      </p:pic>
    </p:spTree>
    <p:extLst>
      <p:ext uri="{BB962C8B-B14F-4D97-AF65-F5344CB8AC3E}">
        <p14:creationId xmlns:p14="http://schemas.microsoft.com/office/powerpoint/2010/main" val="21966433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Como ajudar nossos alunos a aprenderem a aprender?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kumimoji="1" lang="pt-BR" altLang="pt-BR" sz="3200" dirty="0" smtClean="0"/>
              <a:t>O </a:t>
            </a:r>
            <a:r>
              <a:rPr kumimoji="1" lang="pt-BR" altLang="pt-BR" sz="3200" dirty="0"/>
              <a:t>professor como figura principal desse processo</a:t>
            </a:r>
            <a:r>
              <a:rPr kumimoji="1" lang="pt-BR" altLang="pt-BR" sz="3200" dirty="0" smtClean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67180"/>
          <a:stretch/>
        </p:blipFill>
        <p:spPr>
          <a:xfrm>
            <a:off x="1324831" y="2412981"/>
            <a:ext cx="8283403" cy="28777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324831" y="5556738"/>
            <a:ext cx="859289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pt-BR" sz="3200" dirty="0">
                <a:cs typeface="Times New Roman" panose="02020603050405020304" pitchFamily="18" charset="0"/>
              </a:rPr>
              <a:t>Dificuldades X  facilidades para implantação desse processo.</a:t>
            </a:r>
            <a:endParaRPr lang="en-US" altLang="pt-BR" sz="3200" dirty="0"/>
          </a:p>
          <a:p>
            <a:pPr algn="just"/>
            <a:endParaRPr lang="pt-BR" altLang="pt-BR" dirty="0">
              <a:solidFill>
                <a:srgbClr val="C5CA6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Como ajudar nossos alunos a aprenderem a aprender?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 smtClean="0"/>
              <a:t>Ensinando a </a:t>
            </a:r>
            <a:r>
              <a:rPr lang="pt-BR" sz="3200" dirty="0"/>
              <a:t>despertar a própria capacidade de aprender, de experimentar e de </a:t>
            </a:r>
            <a:r>
              <a:rPr lang="pt-BR" sz="3200" dirty="0" smtClean="0"/>
              <a:t>viver dos alunos</a:t>
            </a:r>
            <a:endParaRPr kumimoji="1" lang="pt-BR" altLang="pt-BR" sz="32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67180"/>
          <a:stretch/>
        </p:blipFill>
        <p:spPr>
          <a:xfrm>
            <a:off x="2222500" y="2990877"/>
            <a:ext cx="7385734" cy="256586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324831" y="5556738"/>
            <a:ext cx="8592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O ensino não deve ser meramente </a:t>
            </a:r>
            <a:r>
              <a:rPr lang="pt-BR" sz="3200" dirty="0"/>
              <a:t>intelectual </a:t>
            </a:r>
            <a:endParaRPr lang="pt-BR" altLang="pt-BR" dirty="0">
              <a:solidFill>
                <a:srgbClr val="C5CA6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/>
          </p:cNvSpPr>
          <p:nvPr>
            <p:ph type="title"/>
          </p:nvPr>
        </p:nvSpPr>
        <p:spPr>
          <a:xfrm>
            <a:off x="2423592" y="620688"/>
            <a:ext cx="7696200" cy="11430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>
            <a:extLst/>
          </a:lstStyle>
          <a:p>
            <a:pPr>
              <a:defRPr/>
            </a:pPr>
            <a:r>
              <a:rPr sz="4000" b="1" dirty="0">
                <a:ln w="0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Arial Black" panose="020B0A04020102020204" pitchFamily="34" charset="0"/>
              </a:rPr>
              <a:t>Olhar o mundo  ao nosso redor e perguntar </a:t>
            </a:r>
            <a:r>
              <a:rPr sz="4000" b="1" dirty="0" smtClean="0">
                <a:ln w="0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Arial Black" panose="020B0A04020102020204" pitchFamily="34" charset="0"/>
              </a:rPr>
              <a:t>...  Por que?</a:t>
            </a:r>
            <a:endParaRPr sz="4000" b="1" dirty="0">
              <a:ln w="0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7" t="21411" b="50786"/>
          <a:stretch/>
        </p:blipFill>
        <p:spPr>
          <a:xfrm>
            <a:off x="2423592" y="1961879"/>
            <a:ext cx="8070906" cy="45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8005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pt-B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</a:t>
            </a:r>
            <a:r>
              <a:rPr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judá-los a ter muitas ideias!!!!</a:t>
            </a:r>
            <a:endParaRPr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title"/>
          </p:nvPr>
        </p:nvSpPr>
        <p:spPr>
          <a:xfrm>
            <a:off x="2438400" y="457200"/>
            <a:ext cx="7696200" cy="1143000"/>
          </a:xfrm>
          <a:ln>
            <a:miter lim="800000"/>
            <a:headEnd/>
            <a:tailEnd/>
          </a:ln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sz="4000" b="1" dirty="0">
                <a:ln w="0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Arial Black" panose="020B0A04020102020204" pitchFamily="34" charset="0"/>
              </a:rPr>
              <a:t>E assim.....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 b="67590"/>
          <a:stretch/>
        </p:blipFill>
        <p:spPr>
          <a:xfrm>
            <a:off x="1084229" y="2679376"/>
            <a:ext cx="9494676" cy="30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325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/>
          </p:cNvSpPr>
          <p:nvPr>
            <p:ph type="title"/>
          </p:nvPr>
        </p:nvSpPr>
        <p:spPr>
          <a:xfrm>
            <a:off x="2438400" y="457200"/>
            <a:ext cx="7696200" cy="1143000"/>
          </a:xfrm>
          <a:ln>
            <a:miter lim="800000"/>
            <a:headEnd/>
            <a:tailEnd/>
          </a:ln>
        </p:spPr>
        <p:txBody>
          <a:bodyPr>
            <a:normAutofit/>
          </a:bodyPr>
          <a:lstStyle>
            <a:extLst/>
          </a:lstStyle>
          <a:p>
            <a:pPr algn="ctr"/>
            <a:r>
              <a:rPr lang="pt-BR" altLang="pt-BR" sz="4000" b="1" dirty="0">
                <a:latin typeface="Trebuchet MS" panose="020B0603020202020204" pitchFamily="34" charset="0"/>
              </a:rPr>
              <a:t>A tempestade de ideias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222" b="66667"/>
          <a:stretch/>
        </p:blipFill>
        <p:spPr>
          <a:xfrm>
            <a:off x="3836925" y="3629465"/>
            <a:ext cx="6571996" cy="3390460"/>
          </a:xfrm>
          <a:prstGeom prst="rect">
            <a:avLst/>
          </a:prstGeom>
        </p:spPr>
      </p:pic>
      <p:pic>
        <p:nvPicPr>
          <p:cNvPr id="6" name="Imagem 5" descr="olho mund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5" y="2492375"/>
            <a:ext cx="35417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2715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Felipe\Documents\Projetos atuais\CNPq Ciência p todos SA 51-2010\visitas\PANO DE FU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66840"/>
            <a:ext cx="12192000" cy="7024841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03388" y="1600200"/>
            <a:ext cx="8964612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pt-BR" dirty="0"/>
              <a:t>Grupos de no máximo 3 alunos</a:t>
            </a:r>
          </a:p>
          <a:p>
            <a:pPr>
              <a:lnSpc>
                <a:spcPct val="80000"/>
              </a:lnSpc>
              <a:defRPr/>
            </a:pPr>
            <a:endParaRPr lang="pt-BR" dirty="0"/>
          </a:p>
          <a:p>
            <a:pPr>
              <a:lnSpc>
                <a:spcPct val="80000"/>
              </a:lnSpc>
              <a:defRPr/>
            </a:pPr>
            <a:r>
              <a:rPr lang="pt-BR" dirty="0"/>
              <a:t>Um aluno responsável por anotar as perguntas</a:t>
            </a:r>
          </a:p>
          <a:p>
            <a:pPr>
              <a:lnSpc>
                <a:spcPct val="80000"/>
              </a:lnSpc>
              <a:defRPr/>
            </a:pPr>
            <a:endParaRPr lang="pt-BR" dirty="0"/>
          </a:p>
          <a:p>
            <a:pPr>
              <a:lnSpc>
                <a:spcPct val="80000"/>
              </a:lnSpc>
              <a:defRPr/>
            </a:pPr>
            <a:r>
              <a:rPr lang="pt-BR" dirty="0"/>
              <a:t>Neste momento todas as perguntas devem ser anotadas</a:t>
            </a:r>
          </a:p>
          <a:p>
            <a:pPr>
              <a:lnSpc>
                <a:spcPct val="80000"/>
              </a:lnSpc>
              <a:defRPr/>
            </a:pPr>
            <a:endParaRPr lang="pt-BR" dirty="0"/>
          </a:p>
          <a:p>
            <a:pPr>
              <a:lnSpc>
                <a:spcPct val="80000"/>
              </a:lnSpc>
              <a:defRPr/>
            </a:pPr>
            <a:r>
              <a:rPr lang="pt-BR" dirty="0"/>
              <a:t>Muito importante que não haja julgamento sobre a pergunta e nenhuma tentativa de resposta a essa pergunta</a:t>
            </a:r>
          </a:p>
          <a:p>
            <a:pPr>
              <a:lnSpc>
                <a:spcPct val="80000"/>
              </a:lnSpc>
              <a:defRPr/>
            </a:pPr>
            <a:endParaRPr lang="pt-BR" dirty="0"/>
          </a:p>
          <a:p>
            <a:pPr>
              <a:lnSpc>
                <a:spcPct val="80000"/>
              </a:lnSpc>
              <a:defRPr/>
            </a:pPr>
            <a:r>
              <a:rPr lang="pt-BR" dirty="0"/>
              <a:t>Vocês terão 10 minutos para fazer as perguntas</a:t>
            </a:r>
          </a:p>
          <a:p>
            <a:pPr>
              <a:lnSpc>
                <a:spcPct val="80000"/>
              </a:lnSpc>
              <a:defRPr/>
            </a:pPr>
            <a:endParaRPr lang="pt-BR" dirty="0"/>
          </a:p>
          <a:p>
            <a:pPr>
              <a:lnSpc>
                <a:spcPct val="80000"/>
              </a:lnSpc>
              <a:defRPr/>
            </a:pPr>
            <a:endParaRPr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81200" y="274638"/>
            <a:ext cx="8686800" cy="5825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b="1" dirty="0" smtClean="0">
                <a:solidFill>
                  <a:srgbClr val="085C0A"/>
                </a:solidFill>
              </a:rPr>
              <a:t>A tempestade de </a:t>
            </a:r>
            <a:r>
              <a:rPr lang="pt-BR" b="1" dirty="0" err="1" smtClean="0">
                <a:solidFill>
                  <a:srgbClr val="085C0A"/>
                </a:solidFill>
              </a:rPr>
              <a:t>idéias</a:t>
            </a:r>
            <a:endParaRPr lang="pt-BR" b="1" dirty="0">
              <a:solidFill>
                <a:srgbClr val="085C0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16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Felipe\Documents\Projetos atuais\CNPq Ciência p todos SA 51-2010\visitas\PANO DE FU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"/>
            <a:ext cx="9144000" cy="6858001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03388" y="1600200"/>
            <a:ext cx="8641084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pt-BR" dirty="0" smtClean="0">
                <a:solidFill>
                  <a:srgbClr val="085C0A"/>
                </a:solidFill>
              </a:rPr>
              <a:t>Será que todas as perguntas feitas durante a tempestade de ideias podem ser respondidas através do método científico?</a:t>
            </a:r>
          </a:p>
          <a:p>
            <a:pPr>
              <a:lnSpc>
                <a:spcPct val="80000"/>
              </a:lnSpc>
              <a:defRPr/>
            </a:pPr>
            <a:endParaRPr lang="pt-BR" dirty="0">
              <a:solidFill>
                <a:srgbClr val="085C0A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pt-BR" dirty="0" smtClean="0">
                <a:solidFill>
                  <a:srgbClr val="085C0A"/>
                </a:solidFill>
              </a:rPr>
              <a:t>Devemos formular questões do jeito que os cientistas fazem</a:t>
            </a:r>
          </a:p>
          <a:p>
            <a:pPr>
              <a:lnSpc>
                <a:spcPct val="80000"/>
              </a:lnSpc>
              <a:defRPr/>
            </a:pPr>
            <a:endParaRPr lang="pt-BR" dirty="0">
              <a:solidFill>
                <a:srgbClr val="085C0A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81200" y="274638"/>
            <a:ext cx="8686800" cy="5825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b="1" dirty="0" smtClean="0">
                <a:solidFill>
                  <a:srgbClr val="085C0A"/>
                </a:solidFill>
              </a:rPr>
              <a:t>Analisar as perguntas</a:t>
            </a:r>
            <a:endParaRPr lang="pt-BR" b="1" dirty="0">
              <a:solidFill>
                <a:srgbClr val="085C0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918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Felipe\Documents\Projetos atuais\CNPq Ciência p todos SA 51-2010\visitas\PANO DE FU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9144000" cy="6858001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03388" y="1600200"/>
            <a:ext cx="8964612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pt-BR" sz="3600" b="1" dirty="0">
                <a:solidFill>
                  <a:srgbClr val="085C0A"/>
                </a:solidFill>
              </a:rPr>
              <a:t>A pergunta deve: </a:t>
            </a:r>
          </a:p>
          <a:p>
            <a:pPr>
              <a:lnSpc>
                <a:spcPct val="80000"/>
              </a:lnSpc>
              <a:defRPr/>
            </a:pPr>
            <a:endParaRPr lang="pt-BR" sz="3600" b="1" dirty="0">
              <a:solidFill>
                <a:srgbClr val="085C0A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pt-BR" b="1" dirty="0" smtClean="0">
                <a:solidFill>
                  <a:srgbClr val="085C0A"/>
                </a:solidFill>
              </a:rPr>
              <a:t>Ser clara e precisa</a:t>
            </a:r>
          </a:p>
          <a:p>
            <a:pPr lvl="1">
              <a:lnSpc>
                <a:spcPct val="80000"/>
              </a:lnSpc>
              <a:defRPr/>
            </a:pPr>
            <a:endParaRPr lang="pt-BR" b="1" dirty="0">
              <a:solidFill>
                <a:srgbClr val="085C0A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pt-BR" b="1" dirty="0" smtClean="0">
                <a:solidFill>
                  <a:srgbClr val="085C0A"/>
                </a:solidFill>
              </a:rPr>
              <a:t>Estar delimitada a uma dimensão viável</a:t>
            </a:r>
          </a:p>
          <a:p>
            <a:pPr lvl="1">
              <a:lnSpc>
                <a:spcPct val="80000"/>
              </a:lnSpc>
              <a:defRPr/>
            </a:pPr>
            <a:endParaRPr lang="pt-BR" b="1" dirty="0">
              <a:solidFill>
                <a:srgbClr val="085C0A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pt-BR" b="1" dirty="0" smtClean="0">
                <a:solidFill>
                  <a:srgbClr val="085C0A"/>
                </a:solidFill>
              </a:rPr>
              <a:t>Não envolver julgamento de valor</a:t>
            </a:r>
          </a:p>
          <a:p>
            <a:pPr lvl="1">
              <a:lnSpc>
                <a:spcPct val="80000"/>
              </a:lnSpc>
              <a:defRPr/>
            </a:pPr>
            <a:endParaRPr lang="pt-BR" b="1" dirty="0">
              <a:solidFill>
                <a:srgbClr val="085C0A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pt-BR" b="1" dirty="0">
                <a:solidFill>
                  <a:srgbClr val="085C0A"/>
                </a:solidFill>
              </a:rPr>
              <a:t>T</a:t>
            </a:r>
            <a:r>
              <a:rPr lang="pt-BR" b="1" dirty="0" smtClean="0">
                <a:solidFill>
                  <a:srgbClr val="085C0A"/>
                </a:solidFill>
              </a:rPr>
              <a:t>er uma possível resposta</a:t>
            </a:r>
          </a:p>
          <a:p>
            <a:pPr>
              <a:lnSpc>
                <a:spcPct val="80000"/>
              </a:lnSpc>
              <a:defRPr/>
            </a:pPr>
            <a:endParaRPr lang="pt-BR" sz="3600" b="1" dirty="0">
              <a:solidFill>
                <a:srgbClr val="085C0A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81200" y="274638"/>
            <a:ext cx="8686800" cy="5825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b="1" dirty="0" smtClean="0">
                <a:solidFill>
                  <a:srgbClr val="085C0A"/>
                </a:solidFill>
              </a:rPr>
              <a:t> Reformular as perguntas</a:t>
            </a:r>
            <a:endParaRPr lang="pt-BR" b="1" dirty="0">
              <a:solidFill>
                <a:srgbClr val="085C0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" b="77641"/>
          <a:stretch/>
        </p:blipFill>
        <p:spPr>
          <a:xfrm>
            <a:off x="5860367" y="984738"/>
            <a:ext cx="5930252" cy="1761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0010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Felipe\Documents\Projetos atuais\CNPq Ciência p todos SA 51-2010\visitas\PANO DE FU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7384"/>
            <a:ext cx="9144000" cy="6858001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03388" y="1556792"/>
            <a:ext cx="8641084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pt-BR" sz="3600" b="1" dirty="0">
                <a:solidFill>
                  <a:srgbClr val="085C0A"/>
                </a:solidFill>
              </a:rPr>
              <a:t>Palpite inicial: HIPOTESE</a:t>
            </a:r>
          </a:p>
          <a:p>
            <a:pPr lvl="1">
              <a:lnSpc>
                <a:spcPct val="80000"/>
              </a:lnSpc>
              <a:defRPr/>
            </a:pPr>
            <a:r>
              <a:rPr lang="pt-BR" b="1" dirty="0" smtClean="0">
                <a:solidFill>
                  <a:srgbClr val="085C0A"/>
                </a:solidFill>
              </a:rPr>
              <a:t>Qual é a sua aposta?</a:t>
            </a:r>
            <a:endParaRPr lang="pt-BR" sz="3600" b="1" dirty="0">
              <a:solidFill>
                <a:srgbClr val="085C0A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pt-BR" sz="3600" b="1" dirty="0">
              <a:solidFill>
                <a:srgbClr val="085C0A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pt-BR" sz="3600" b="1" dirty="0">
              <a:solidFill>
                <a:srgbClr val="085C0A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pt-BR" sz="3600" b="1" dirty="0">
                <a:solidFill>
                  <a:srgbClr val="085C0A"/>
                </a:solidFill>
              </a:rPr>
              <a:t>Verificação: experimentação</a:t>
            </a:r>
          </a:p>
          <a:p>
            <a:pPr lvl="1">
              <a:lnSpc>
                <a:spcPct val="80000"/>
              </a:lnSpc>
              <a:defRPr/>
            </a:pPr>
            <a:r>
              <a:rPr lang="pt-BR" b="1" dirty="0" smtClean="0">
                <a:solidFill>
                  <a:srgbClr val="085C0A"/>
                </a:solidFill>
              </a:rPr>
              <a:t>Testar se a hipótese é verdadeira ou falsa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81200" y="274638"/>
            <a:ext cx="8686800" cy="5825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b="1" dirty="0" smtClean="0">
                <a:solidFill>
                  <a:srgbClr val="085C0A"/>
                </a:solidFill>
              </a:rPr>
              <a:t>Formular uma possível Resposta</a:t>
            </a:r>
            <a:endParaRPr lang="pt-BR" b="1" dirty="0">
              <a:solidFill>
                <a:srgbClr val="085C0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025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Metodologia Científica ao Alcance de Todos-MCAT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1" t="4923" r="32656" b="56282"/>
          <a:stretch/>
        </p:blipFill>
        <p:spPr>
          <a:xfrm>
            <a:off x="5092505" y="3180711"/>
            <a:ext cx="3826412" cy="330337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72307" y="1690688"/>
            <a:ext cx="10181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Será que nossos estudantes podem  aprender metodologia  científica?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872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Felipe\Documents\Projetos atuais\CNPq Ciência p todos SA 51-2010\visitas\PANO DE FU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7384"/>
            <a:ext cx="9144000" cy="685800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81200" y="274638"/>
            <a:ext cx="8686800" cy="5825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b="1" dirty="0" smtClean="0">
                <a:solidFill>
                  <a:srgbClr val="085C0A"/>
                </a:solidFill>
              </a:rPr>
              <a:t>Método Científico</a:t>
            </a:r>
            <a:endParaRPr lang="pt-BR" b="1" dirty="0">
              <a:solidFill>
                <a:srgbClr val="085C0A"/>
              </a:solidFill>
            </a:endParaRPr>
          </a:p>
        </p:txBody>
      </p:sp>
      <p:graphicFrame>
        <p:nvGraphicFramePr>
          <p:cNvPr id="7" name="Diagram 6"/>
          <p:cNvGraphicFramePr/>
          <p:nvPr>
            <p:custDataLst>
              <p:tags r:id="rId4"/>
            </p:custDataLst>
            <p:extLst/>
          </p:nvPr>
        </p:nvGraphicFramePr>
        <p:xfrm>
          <a:off x="1919536" y="1124744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10754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Felipe\Documents\Projetos atuais\CNPq Ciência p todos SA 51-2010\visitas\PANO DE FU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7384"/>
            <a:ext cx="9144000" cy="6858001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03388" y="1556792"/>
            <a:ext cx="8964612" cy="5257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pt-BR" sz="3600" b="1" dirty="0">
                <a:cs typeface="Times New Roman" pitchFamily="18" charset="0"/>
              </a:rPr>
              <a:t>1º) OBSERVAÇÃO. – observam um fato, reconhecem nele um PROBLEMA e buscam solucioná-lo;</a:t>
            </a:r>
          </a:p>
          <a:p>
            <a:pPr algn="just">
              <a:lnSpc>
                <a:spcPct val="90000"/>
              </a:lnSpc>
            </a:pPr>
            <a:endParaRPr lang="pt-BR" sz="36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3600" b="1" dirty="0">
                <a:cs typeface="Times New Roman" pitchFamily="18" charset="0"/>
              </a:rPr>
              <a:t>2º) PESQUISA BIBLIOGRAFICA – reúnem informações sobre o assunto; </a:t>
            </a:r>
          </a:p>
          <a:p>
            <a:pPr algn="just">
              <a:lnSpc>
                <a:spcPct val="90000"/>
              </a:lnSpc>
            </a:pPr>
            <a:endParaRPr lang="pt-BR" sz="36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3600" b="1" dirty="0">
                <a:cs typeface="Times New Roman" pitchFamily="18" charset="0"/>
              </a:rPr>
              <a:t>3º) HIPÓTESE -  a partir das informações coletadas, procuram EXPLICAR o problema;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3600" b="1" dirty="0">
                <a:cs typeface="Times New Roman" pitchFamily="18" charset="0"/>
              </a:rPr>
              <a:t> </a:t>
            </a:r>
            <a:endParaRPr lang="pt-BR" sz="3600" b="1" dirty="0">
              <a:solidFill>
                <a:srgbClr val="085C0A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81200" y="274638"/>
            <a:ext cx="8686800" cy="5825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b="1" dirty="0" smtClean="0">
                <a:solidFill>
                  <a:srgbClr val="085C0A"/>
                </a:solidFill>
              </a:rPr>
              <a:t>ETAPAS DO MÉTODO CIENTÍFICO</a:t>
            </a:r>
            <a:endParaRPr lang="pt-BR" b="1" dirty="0">
              <a:solidFill>
                <a:srgbClr val="085C0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642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Felipe\Documents\Projetos atuais\CNPq Ciência p todos SA 51-2010\visitas\PANO DE FUND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-43409"/>
            <a:ext cx="9144000" cy="6858001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03388" y="1556792"/>
            <a:ext cx="8964612" cy="5257800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>
                <a:cs typeface="Times New Roman" pitchFamily="18" charset="0"/>
              </a:rPr>
              <a:t>4º) EXPERIÊNCIAS – planejam e realizam experiências para confirmar ou negar suas hipóteses;</a:t>
            </a:r>
          </a:p>
          <a:p>
            <a:pPr algn="just"/>
            <a:endParaRPr lang="pt-BR" sz="3600" b="1" dirty="0">
              <a:cs typeface="Times New Roman" pitchFamily="18" charset="0"/>
            </a:endParaRPr>
          </a:p>
          <a:p>
            <a:pPr algn="just"/>
            <a:r>
              <a:rPr lang="pt-BR" sz="3600" b="1" dirty="0">
                <a:cs typeface="Times New Roman" pitchFamily="18" charset="0"/>
              </a:rPr>
              <a:t>5º) CONCLUSÃO – tiram conclusões sobre o que descobriram, nas experiências, e as aplicam para dar resposta, ao problema.  </a:t>
            </a:r>
            <a:endParaRPr lang="pt-BR" sz="3600" b="1" dirty="0">
              <a:solidFill>
                <a:srgbClr val="085C0A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81200" y="274638"/>
            <a:ext cx="8686800" cy="5825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b="1" dirty="0" smtClean="0">
                <a:solidFill>
                  <a:srgbClr val="085C0A"/>
                </a:solidFill>
              </a:rPr>
              <a:t>ETAPAS DO MÉTODO CIENTÍFICO</a:t>
            </a:r>
            <a:endParaRPr lang="pt-BR" b="1" dirty="0">
              <a:solidFill>
                <a:srgbClr val="085C0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120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111349" y="1970648"/>
            <a:ext cx="6989834" cy="4289475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/>
              <a:t>Observar o mundo ao seu redor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/>
              <a:t>Vencer os </a:t>
            </a:r>
            <a:r>
              <a:rPr lang="pt-BR" dirty="0" smtClean="0"/>
              <a:t>bloqueios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Tempestade de ideias ( T.I)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Reformular as perguntas geradas na T.I.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Formular as hipóteses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Preparar projeto de pesquisa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Realizar os experimentos ou levantamentos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Tirar  conclusões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Escrever relatório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Apresentar os trabalhos na feira de ciências</a:t>
            </a:r>
            <a:endParaRPr lang="pt-BR" dirty="0"/>
          </a:p>
          <a:p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Metodologia Científica ao Alcance de Todos- MCAT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68" y="1308295"/>
            <a:ext cx="3085513" cy="2314135"/>
          </a:xfrm>
          <a:prstGeom prst="wedgeEllipseCallou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45" y="3826412"/>
            <a:ext cx="3526301" cy="2644726"/>
          </a:xfrm>
          <a:prstGeom prst="wedgeEllipseCallout">
            <a:avLst/>
          </a:prstGeom>
        </p:spPr>
      </p:pic>
    </p:spTree>
    <p:extLst>
      <p:ext uri="{BB962C8B-B14F-4D97-AF65-F5344CB8AC3E}">
        <p14:creationId xmlns:p14="http://schemas.microsoft.com/office/powerpoint/2010/main" val="31801394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 descr="formulario_cera_de_abelha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651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formulario_cera_de_abelha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165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formulario_cera_de_abelha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786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Feira de ciências escolar, regional e estadual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204"/>
            <a:ext cx="3416708" cy="2562531"/>
          </a:xfrm>
          <a:prstGeom prst="teardrop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83" y="1521873"/>
            <a:ext cx="3928117" cy="2602377"/>
          </a:xfrm>
          <a:prstGeom prst="ellipse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88" y="3316538"/>
            <a:ext cx="5177895" cy="3430355"/>
          </a:xfrm>
          <a:prstGeom prst="flowChartPunchedTape">
            <a:avLst/>
          </a:prstGeom>
        </p:spPr>
      </p:pic>
    </p:spTree>
    <p:extLst>
      <p:ext uri="{BB962C8B-B14F-4D97-AF65-F5344CB8AC3E}">
        <p14:creationId xmlns:p14="http://schemas.microsoft.com/office/powerpoint/2010/main" val="33613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Feira de Ciências Nacional- FEBRACE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515"/>
            <a:ext cx="5008099" cy="3155103"/>
          </a:xfrm>
          <a:prstGeom prst="teardrop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50" y="1901703"/>
            <a:ext cx="6568057" cy="4351338"/>
          </a:xfrm>
          <a:prstGeom prst="wedgeRoundRectCallout">
            <a:avLst/>
          </a:prstGeom>
        </p:spPr>
      </p:pic>
    </p:spTree>
    <p:extLst>
      <p:ext uri="{BB962C8B-B14F-4D97-AF65-F5344CB8AC3E}">
        <p14:creationId xmlns:p14="http://schemas.microsoft.com/office/powerpoint/2010/main" val="35778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Feiras de Ciências Internacionais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" y="1460830"/>
            <a:ext cx="4329520" cy="321442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1" y="1296793"/>
            <a:ext cx="4198130" cy="3148598"/>
          </a:xfrm>
          <a:prstGeom prst="flowChartAlternateProcess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87" y="4173403"/>
            <a:ext cx="4103077" cy="273538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079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Pense em algo que você sabe fazer bem!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1378029"/>
            <a:ext cx="8989255" cy="54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Reconhecimento da MCAT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53" y="1252025"/>
            <a:ext cx="8210102" cy="5839338"/>
          </a:xfrm>
        </p:spPr>
      </p:pic>
    </p:spTree>
    <p:extLst>
      <p:ext uri="{BB962C8B-B14F-4D97-AF65-F5344CB8AC3E}">
        <p14:creationId xmlns:p14="http://schemas.microsoft.com/office/powerpoint/2010/main" val="19327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Reconhecimento da MCAT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3" y="1452230"/>
            <a:ext cx="7778942" cy="5405770"/>
          </a:xfrm>
        </p:spPr>
      </p:pic>
    </p:spTree>
    <p:extLst>
      <p:ext uri="{BB962C8B-B14F-4D97-AF65-F5344CB8AC3E}">
        <p14:creationId xmlns:p14="http://schemas.microsoft.com/office/powerpoint/2010/main" val="17105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Aprimore seus conhecimentos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Gibi</a:t>
            </a:r>
            <a:endParaRPr lang="pt-BR" sz="40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80" y="2433091"/>
            <a:ext cx="2614341" cy="3684588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637627" y="169779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Livros</a:t>
            </a:r>
            <a:endParaRPr lang="pt-BR" sz="4000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03" y="2451690"/>
            <a:ext cx="2495980" cy="3636615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1897" r="21166" b="21231"/>
          <a:stretch/>
        </p:blipFill>
        <p:spPr>
          <a:xfrm>
            <a:off x="8576849" y="2505075"/>
            <a:ext cx="2592900" cy="3718549"/>
          </a:xfrm>
          <a:prstGeom prst="rect">
            <a:avLst/>
          </a:prstGeom>
        </p:spPr>
      </p:pic>
      <p:sp>
        <p:nvSpPr>
          <p:cNvPr id="6" name="CaixaDeTexto 5">
            <a:hlinkClick r:id="rId5"/>
          </p:cNvPr>
          <p:cNvSpPr txBox="1"/>
          <p:nvPr/>
        </p:nvSpPr>
        <p:spPr>
          <a:xfrm>
            <a:off x="3836714" y="6150114"/>
            <a:ext cx="9480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hlinkClick r:id="rId5"/>
              </a:rPr>
              <a:t>www.cienciaparatodos.com.br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8663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Agora </a:t>
            </a:r>
            <a:r>
              <a:rPr lang="pt-BR" b="1" dirty="0"/>
              <a:t>pense como você aprendeu a fazer isso.</a:t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7" t="34888" b="42444"/>
          <a:stretch/>
        </p:blipFill>
        <p:spPr>
          <a:xfrm>
            <a:off x="3050234" y="2151929"/>
            <a:ext cx="6091531" cy="31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Como foi mesmo que você aprendeu?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 b="67179"/>
          <a:stretch/>
        </p:blipFill>
        <p:spPr>
          <a:xfrm>
            <a:off x="895795" y="1825625"/>
            <a:ext cx="9134470" cy="426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81001"/>
            <a:ext cx="9144000" cy="1264919"/>
          </a:xfrm>
        </p:spPr>
        <p:txBody>
          <a:bodyPr/>
          <a:lstStyle/>
          <a:p>
            <a:r>
              <a:rPr lang="pt-BR" b="1" dirty="0" smtClean="0"/>
              <a:t>Eu , cientista?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978" y="8455392"/>
            <a:ext cx="9144000" cy="165576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t="26585" r="1"/>
          <a:stretch/>
        </p:blipFill>
        <p:spPr>
          <a:xfrm>
            <a:off x="4396740" y="1645920"/>
            <a:ext cx="4545716" cy="472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Como ajudar nossos alunos a aprenderem a aprender?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kumimoji="1" lang="pt-BR" altLang="pt-BR" sz="3200" dirty="0"/>
          </a:p>
          <a:p>
            <a:pPr algn="just"/>
            <a:r>
              <a:rPr lang="pt-BR" altLang="pt-BR" sz="3200" dirty="0"/>
              <a:t>Como desenvolver a curiosidade científica </a:t>
            </a:r>
            <a:r>
              <a:rPr lang="pt-BR" altLang="pt-BR" sz="3200" dirty="0" smtClean="0"/>
              <a:t>dos estudantes? </a:t>
            </a:r>
          </a:p>
          <a:p>
            <a:pPr algn="just"/>
            <a:endParaRPr lang="pt-BR" altLang="pt-BR" sz="3200" dirty="0"/>
          </a:p>
          <a:p>
            <a:pPr algn="just"/>
            <a:endParaRPr lang="pt-BR" altLang="pt-BR" sz="3000" dirty="0">
              <a:solidFill>
                <a:srgbClr val="C5CA6A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7" t="34888" b="42444"/>
          <a:stretch/>
        </p:blipFill>
        <p:spPr>
          <a:xfrm>
            <a:off x="4325167" y="3018618"/>
            <a:ext cx="7028633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Como ajudar nossos alunos a aprenderem a aprender?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sz="3200" dirty="0" smtClean="0"/>
              <a:t>Utilizando a metodologia científica </a:t>
            </a:r>
            <a:endParaRPr lang="pt-BR" altLang="pt-BR" sz="3200" dirty="0"/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98" y="2829424"/>
            <a:ext cx="2495980" cy="3636615"/>
          </a:xfrm>
          <a:prstGeom prst="rect">
            <a:avLst/>
          </a:prstGeom>
        </p:spPr>
      </p:pic>
      <p:pic>
        <p:nvPicPr>
          <p:cNvPr id="6" name="Espaço Reservado para Conteú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68" y="2829424"/>
            <a:ext cx="2614341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/>
              <a:t>ÉPOCA – E qual é o segredo para tantas pesquisas bem reconhecidas, mesmo com esses problemas de falta de recursos e infraestrutura?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Suzana Herculano- Tudo </a:t>
            </a:r>
            <a:r>
              <a:rPr lang="pt-BR" dirty="0"/>
              <a:t>depende do tipo de pesquisa que você consegue fazer, do tipo de questão que você coloca e da abordagem que você usa. No meu laboratório, a gente tem sido tão bem sucedido nos últimos anos porque descobriu um nicho de perguntas e respostas </a:t>
            </a:r>
            <a:r>
              <a:rPr lang="pt-BR" dirty="0" err="1"/>
              <a:t>superbásicas</a:t>
            </a:r>
            <a:r>
              <a:rPr lang="pt-BR" dirty="0"/>
              <a:t> da neurociência — que por isso são impactantes e interessam a um grande número de pessoas —, que podem ser abordadas com um método barato, inventado por mim em meu laboratório.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Suzana Herculano é uma neurocientista brasileira que recentemente publicou um artigo científico na revista Science.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146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UoKn6jwjKQl5byNVBAIk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ZAtuN14rCI4dqxKfn2HD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lEhyUDexASaBZnyNBGS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4UnW0v1Lk60lYJkahj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SdpCfIcmGXPOAnbYCJv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zCVrPmLyx1Lm5G0DeUOJ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ADpOsrozG80K29wogiz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2v99XYiGlxGLOCLdrgKX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NPl1rescgADx8fEvs6S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tttmKVBCzFEWcqq4EV4H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LO88HF0udTrvt6PicDE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TkC1Iv3CweUiXSHXmIZA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I52YHPqWUfrgRMvk7bB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8eAfldQrCGXF636JXb3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r3s4eJONOjAxmcBf73uv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JSturaoeaYBPik5rRMC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A223zQBSWpgWz0Ro342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Vce8N7AqJxhlUhqsoByD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r3s4eJONOjAxmcBf73uv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JSturaoeaYBPik5rRMC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A223zQBSWpgWz0Ro342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Vce8N7AqJxhlUhqsoByD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xhXWyPXvi81LXlJ0eVg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WE45mlDARyTOz2fhNlq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JPk6H4uHi3udkjRtsBR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U4gt81VTbYJkWg70Wr3k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S8LHKW8VoLP0VeKgEy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kmHWqkSP3NEgWbl0jyz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nkoCIcXjB7c2OoZOwN2y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670</Words>
  <Application>Microsoft Office PowerPoint</Application>
  <PresentationFormat>Personalizar</PresentationFormat>
  <Paragraphs>122</Paragraphs>
  <Slides>32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Metodologia Científica ao Alcance de Todos-MCAT</vt:lpstr>
      <vt:lpstr>Pense em algo que você sabe fazer bem!</vt:lpstr>
      <vt:lpstr> Agora pense como você aprendeu a fazer isso. </vt:lpstr>
      <vt:lpstr>Como foi mesmo que você aprendeu? </vt:lpstr>
      <vt:lpstr>Eu , cientista?</vt:lpstr>
      <vt:lpstr>Como ajudar nossos alunos a aprenderem a aprender?</vt:lpstr>
      <vt:lpstr>Como ajudar nossos alunos a aprenderem a aprender?</vt:lpstr>
      <vt:lpstr>ÉPOCA – E qual é o segredo para tantas pesquisas bem reconhecidas, mesmo com esses problemas de falta de recursos e infraestrutura?</vt:lpstr>
      <vt:lpstr>Metodologia Científica ao Alcance de Todos- MCAT</vt:lpstr>
      <vt:lpstr>Como ajudar nossos alunos a aprenderem a aprender?</vt:lpstr>
      <vt:lpstr>Como ajudar nossos alunos a aprenderem a aprender?</vt:lpstr>
      <vt:lpstr>Olhar o mundo  ao nosso redor e perguntar ...  Por que?</vt:lpstr>
      <vt:lpstr>E assim.....</vt:lpstr>
      <vt:lpstr>A tempestade de ideias</vt:lpstr>
      <vt:lpstr>A tempestade de idéias</vt:lpstr>
      <vt:lpstr>Analisar as perguntas</vt:lpstr>
      <vt:lpstr> Reformular as perguntas</vt:lpstr>
      <vt:lpstr>Formular uma possível Resposta</vt:lpstr>
      <vt:lpstr>Método Científico</vt:lpstr>
      <vt:lpstr>ETAPAS DO MÉTODO CIENTÍFICO</vt:lpstr>
      <vt:lpstr>ETAPAS DO MÉTODO CIENTÍFICO</vt:lpstr>
      <vt:lpstr>Metodologia Científica ao Alcance de Todos- MCAT</vt:lpstr>
      <vt:lpstr>Apresentação do PowerPoint</vt:lpstr>
      <vt:lpstr>Apresentação do PowerPoint</vt:lpstr>
      <vt:lpstr>Apresentação do PowerPoint</vt:lpstr>
      <vt:lpstr>Feira de ciências escolar, regional e estadual</vt:lpstr>
      <vt:lpstr>Feira de Ciências Nacional- FEBRACE</vt:lpstr>
      <vt:lpstr>Feiras de Ciências Internacionais</vt:lpstr>
      <vt:lpstr>Reconhecimento da MCAT</vt:lpstr>
      <vt:lpstr>Reconhecimento da MCAT</vt:lpstr>
      <vt:lpstr>Aprimore seus conhecimentos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Celicina Borges</cp:lastModifiedBy>
  <cp:revision>104</cp:revision>
  <dcterms:created xsi:type="dcterms:W3CDTF">2015-03-25T23:33:35Z</dcterms:created>
  <dcterms:modified xsi:type="dcterms:W3CDTF">2017-02-21T15:44:05Z</dcterms:modified>
</cp:coreProperties>
</file>